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49"/>
  </p:notesMasterIdLst>
  <p:sldIdLst>
    <p:sldId id="267" r:id="rId3"/>
    <p:sldId id="305" r:id="rId4"/>
    <p:sldId id="302" r:id="rId5"/>
    <p:sldId id="323" r:id="rId6"/>
    <p:sldId id="324" r:id="rId7"/>
    <p:sldId id="325" r:id="rId8"/>
    <p:sldId id="326" r:id="rId9"/>
    <p:sldId id="310" r:id="rId10"/>
    <p:sldId id="327" r:id="rId11"/>
    <p:sldId id="321" r:id="rId12"/>
    <p:sldId id="328" r:id="rId13"/>
    <p:sldId id="356" r:id="rId14"/>
    <p:sldId id="311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57" r:id="rId27"/>
    <p:sldId id="312" r:id="rId28"/>
    <p:sldId id="340" r:id="rId29"/>
    <p:sldId id="342" r:id="rId30"/>
    <p:sldId id="343" r:id="rId31"/>
    <p:sldId id="345" r:id="rId32"/>
    <p:sldId id="346" r:id="rId33"/>
    <p:sldId id="358" r:id="rId34"/>
    <p:sldId id="359" r:id="rId35"/>
    <p:sldId id="347" r:id="rId36"/>
    <p:sldId id="313" r:id="rId37"/>
    <p:sldId id="348" r:id="rId38"/>
    <p:sldId id="318" r:id="rId39"/>
    <p:sldId id="349" r:id="rId40"/>
    <p:sldId id="344" r:id="rId41"/>
    <p:sldId id="351" r:id="rId42"/>
    <p:sldId id="322" r:id="rId43"/>
    <p:sldId id="352" r:id="rId44"/>
    <p:sldId id="353" r:id="rId45"/>
    <p:sldId id="354" r:id="rId46"/>
    <p:sldId id="355" r:id="rId47"/>
    <p:sldId id="306" r:id="rId4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42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7AC1-9939-437C-BD47-7F1AD0848EBD}" type="datetimeFigureOut">
              <a:rPr lang="en-US" smtClean="0"/>
              <a:t>04. 04. 2023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0C381-ABA6-4473-AFE2-DFF0A0CF4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04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8" name="Oval 7"/>
          <p:cNvSpPr/>
          <p:nvPr userDrawn="1"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49789" y="6297695"/>
            <a:ext cx="612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fld id="{F40C7DF9-8086-44E3-AED4-6B4526F4AD44}" type="slidenum">
              <a:rPr lang="x-none" sz="1200" smtClean="0">
                <a:solidFill>
                  <a:srgbClr val="A70431"/>
                </a:solidFill>
              </a:rPr>
              <a:pPr algn="ctr">
                <a:defRPr/>
              </a:pPr>
              <a:t>‹#›</a:t>
            </a:fld>
            <a:endParaRPr lang="en-GB" sz="1200" dirty="0">
              <a:solidFill>
                <a:srgbClr val="A7043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591855" y="6466972"/>
            <a:ext cx="3892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x-none" sz="800" b="0" dirty="0">
                <a:solidFill>
                  <a:schemeClr val="bg1"/>
                </a:solidFill>
              </a:rPr>
              <a:t>©</a:t>
            </a:r>
            <a:r>
              <a:rPr lang="sr-Latn-CS" altLang="x-none" sz="800" b="0" dirty="0">
                <a:solidFill>
                  <a:schemeClr val="bg1"/>
                </a:solidFill>
              </a:rPr>
              <a:t> UNIVERZITET METROPOLITAN,</a:t>
            </a:r>
            <a:r>
              <a:rPr lang="sr-Latn-CS" altLang="x-none" sz="800" b="0" dirty="0"/>
              <a:t> </a:t>
            </a:r>
            <a:r>
              <a:rPr lang="sr-Latn-CS" altLang="x-none" sz="800" b="0" dirty="0">
                <a:solidFill>
                  <a:schemeClr val="bg1"/>
                </a:solidFill>
              </a:rPr>
              <a:t>Beograd</a:t>
            </a:r>
            <a:r>
              <a:rPr lang="en-GB" altLang="x-none" sz="800" b="0" dirty="0">
                <a:solidFill>
                  <a:schemeClr val="bg1"/>
                </a:solidFill>
              </a:rPr>
              <a:t>   </a:t>
            </a:r>
            <a:r>
              <a:rPr lang="sr-Latn-CS" altLang="x-none" sz="800" b="0" dirty="0">
                <a:solidFill>
                  <a:schemeClr val="bg1"/>
                </a:solidFill>
              </a:rPr>
              <a:t>/   Kopiranje i umnožavanje nije dozvoljeno</a:t>
            </a:r>
            <a:r>
              <a:rPr lang="en-US" altLang="x-none" sz="800" b="0" dirty="0">
                <a:solidFill>
                  <a:schemeClr val="bg1"/>
                </a:solidFill>
              </a:rPr>
              <a:t>.</a:t>
            </a:r>
            <a:endParaRPr lang="en-GB" altLang="x-none" sz="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0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4623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16659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x-none" sz="2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x-none" sz="29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2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4159251" y="6373814"/>
            <a:ext cx="7048500" cy="3524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smtClean="0"/>
              <a:t>CS103 Strukture podataka i algoritmi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615085" y="6370639"/>
            <a:ext cx="1079500" cy="3524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217C2-0463-4A5E-BF26-379ED954D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" Target="../theme/theme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C297-E7F7-4713-A634-E235E67DE2F6}" type="datetimeFigureOut">
              <a:rPr lang="x-none" smtClean="0"/>
              <a:t>04. 04. 2023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8B42-F024-4245-8DD6-8F60BB68C543}" type="slidenum">
              <a:rPr lang="x-none" smtClean="0"/>
              <a:t>‹#›</a:t>
            </a:fld>
            <a:endParaRPr lang="x-none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94119836"/>
              </p:ext>
            </p:extLst>
          </p:nvPr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" name="Image" r:id="rId3" imgW="16507800" imgH="9282240" progId="Photoshop.Image.13">
                  <p:embed/>
                </p:oleObj>
              </mc:Choice>
              <mc:Fallback>
                <p:oleObj name="Image" r:id="rId3" imgW="16507800" imgH="9282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67498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7" Type="http://schemas.openxmlformats.org/officeDocument/2006/relationships/hyperlink" Target="https://medium.com/@ruthiran_b/disneys-motion-principles-in-designing-interface-animations-9ac7707a2b43" TargetMode="External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gif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studio.microsoft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1887" y="2737596"/>
            <a:ext cx="11088914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it-IT" sz="4800" b="1" dirty="0" smtClean="0">
                <a:solidFill>
                  <a:srgbClr val="A70431"/>
                </a:solidFill>
              </a:rPr>
              <a:t>Razvojni alati i dizajn paterni </a:t>
            </a:r>
            <a:endParaRPr lang="en-US" sz="4800" b="1" dirty="0">
              <a:solidFill>
                <a:srgbClr val="A70431"/>
              </a:solidFill>
            </a:endParaRPr>
          </a:p>
        </p:txBody>
      </p:sp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3438070" y="3578187"/>
            <a:ext cx="5638817" cy="2729081"/>
          </a:xfrm>
          <a:prstGeom prst="rect">
            <a:avLst/>
          </a:prstGeom>
        </p:spPr>
        <p:txBody>
          <a:bodyPr wrap="square" lIns="90000" tIns="46800" rIns="90000" bIns="4680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Oznaka predmeta:</a:t>
            </a:r>
            <a:r>
              <a:rPr lang="sr-Latn-CS" altLang="x-none" sz="2400" b="1" dirty="0"/>
              <a:t> 	IT370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Naziv predmeta:</a:t>
            </a:r>
            <a:r>
              <a:rPr lang="sr-Latn-CS" altLang="x-none" sz="2400" b="1" dirty="0"/>
              <a:t>  	IČR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Predavanje br. </a:t>
            </a:r>
            <a:r>
              <a:rPr lang="en-US" altLang="x-none" sz="2400" dirty="0" smtClean="0"/>
              <a:t>7</a:t>
            </a:r>
            <a:r>
              <a:rPr lang="sr-Latn-CS" altLang="x-none" sz="2400" dirty="0"/>
              <a:t>	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sz="2400" dirty="0" err="1"/>
              <a:t>Predavač</a:t>
            </a:r>
            <a:r>
              <a:rPr lang="en-US" altLang="x-none" sz="2400" dirty="0"/>
              <a:t>:		</a:t>
            </a:r>
            <a:r>
              <a:rPr lang="sr-Latn-CS" altLang="x-none" sz="2400" b="1" dirty="0"/>
              <a:t>Katarina </a:t>
            </a:r>
            <a:r>
              <a:rPr lang="sr-Latn-CS" altLang="x-none" sz="2400" b="1" dirty="0" smtClean="0"/>
              <a:t>Kaplarski</a:t>
            </a:r>
            <a:endParaRPr lang="en-US" altLang="x-none" sz="2400" b="1" dirty="0" smtClean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x-none" sz="2400" b="1" dirty="0" smtClean="0"/>
              <a:t>				</a:t>
            </a:r>
            <a:r>
              <a:rPr lang="en-US" altLang="x-none" sz="2400" b="1" dirty="0" smtClean="0"/>
              <a:t>Milo</a:t>
            </a:r>
            <a:r>
              <a:rPr lang="sr-Latn-RS" altLang="x-none" sz="2400" b="1" dirty="0" smtClean="0"/>
              <a:t>š Kostić</a:t>
            </a:r>
            <a:endParaRPr lang="en-US" altLang="x-none" sz="2400" b="1" dirty="0" smtClean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sz="2400" b="1" dirty="0"/>
              <a:t>	</a:t>
            </a:r>
            <a:r>
              <a:rPr lang="en-US" altLang="x-none" sz="2400" b="1" dirty="0" smtClean="0"/>
              <a:t>			Milan Li</a:t>
            </a:r>
            <a:r>
              <a:rPr lang="sr-Latn-RS" altLang="x-none" sz="2400" b="1" dirty="0" smtClean="0"/>
              <a:t>čina</a:t>
            </a:r>
            <a:endParaRPr lang="sr-Latn-CS" altLang="x-none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Školska godina:	</a:t>
            </a:r>
            <a:r>
              <a:rPr lang="sr-Latn-CS" altLang="x-none" sz="2400" b="1" dirty="0"/>
              <a:t>20</a:t>
            </a:r>
            <a:r>
              <a:rPr lang="en-US" altLang="x-none" sz="2400" b="1" dirty="0" smtClean="0"/>
              <a:t>22</a:t>
            </a:r>
            <a:r>
              <a:rPr lang="sr-Latn-CS" altLang="x-none" sz="2400" b="1" dirty="0" smtClean="0"/>
              <a:t>/202</a:t>
            </a:r>
            <a:r>
              <a:rPr lang="en-US" altLang="x-none" sz="2400" b="1" dirty="0" smtClean="0"/>
              <a:t>3</a:t>
            </a:r>
            <a:r>
              <a:rPr lang="sr-Latn-CS" altLang="x-none" sz="2400" b="1" dirty="0" smtClean="0"/>
              <a:t>.</a:t>
            </a:r>
            <a:endParaRPr lang="en-GB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23035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Dizajn paterni za mobilne telefone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>
                <a:latin typeface="Calibri" pitchFamily="34" charset="0"/>
              </a:rPr>
              <a:t>Rasprostranjenost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pametnih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telefona</a:t>
            </a:r>
            <a:r>
              <a:rPr lang="en-US" dirty="0">
                <a:latin typeface="Calibri" pitchFamily="34" charset="0"/>
              </a:rPr>
              <a:t> je </a:t>
            </a:r>
            <a:r>
              <a:rPr lang="en-US" dirty="0" err="1">
                <a:latin typeface="Calibri" pitchFamily="34" charset="0"/>
              </a:rPr>
              <a:t>ubrzala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stvaranje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biblioteka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za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mobilni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korisnički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interfejs</a:t>
            </a:r>
            <a:r>
              <a:rPr lang="en-US" dirty="0">
                <a:latin typeface="Calibri" pitchFamily="34" charset="0"/>
              </a:rPr>
              <a:t> (mobile User Interface -UI</a:t>
            </a:r>
            <a:r>
              <a:rPr lang="en-US" dirty="0" smtClean="0">
                <a:latin typeface="Calibri" pitchFamily="34" charset="0"/>
              </a:rPr>
              <a:t>)</a:t>
            </a:r>
            <a:endParaRPr lang="en-US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 smtClean="0">
                <a:latin typeface="Calibri" pitchFamily="34" charset="0"/>
              </a:rPr>
              <a:t>Aktuelne </a:t>
            </a:r>
            <a:r>
              <a:rPr lang="vi-VN" dirty="0">
                <a:latin typeface="Calibri" pitchFamily="34" charset="0"/>
              </a:rPr>
              <a:t>biblioteke za dizajn mobilne interakcije daju uvid u sledeće</a:t>
            </a:r>
            <a:r>
              <a:rPr lang="vi-VN" dirty="0" smtClean="0">
                <a:latin typeface="Calibri" pitchFamily="34" charset="0"/>
              </a:rPr>
              <a:t>:</a:t>
            </a:r>
            <a:endParaRPr lang="vi-VN" dirty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Razlike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u ponašanju korisnika </a:t>
            </a:r>
            <a:r>
              <a:rPr lang="vi-VN" dirty="0">
                <a:latin typeface="Calibri" pitchFamily="34" charset="0"/>
              </a:rPr>
              <a:t>i interakcije na mobilnim uređajima poput gestova prevlačenja i tapkanja na ekranu, u odnosu na desktop GUI koji se pokreće mišem.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Razlike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u fizičkim atributima </a:t>
            </a:r>
            <a:r>
              <a:rPr lang="vi-VN" dirty="0">
                <a:latin typeface="Calibri" pitchFamily="34" charset="0"/>
              </a:rPr>
              <a:t>mobilnih i desktop uređaja poput veličine ekrana, touch , senzora itd.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Dizajn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vodiči </a:t>
            </a:r>
            <a:r>
              <a:rPr lang="vi-VN" dirty="0">
                <a:latin typeface="Calibri" pitchFamily="34" charset="0"/>
              </a:rPr>
              <a:t>koje preporučuju mobilni operativni sistemi poput iOSa i Androida</a:t>
            </a:r>
          </a:p>
        </p:txBody>
      </p:sp>
      <p:pic>
        <p:nvPicPr>
          <p:cNvPr id="2050" name="Picture 2" descr="F:\fax\Metropolitan\Materijali\Predavanja i prezentacije 2021_2022\IT370 Prezentacije\L07\d9e61476f18f1f625835bb1f203949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464" y="4179675"/>
            <a:ext cx="3341736" cy="177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6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Materijalni dizajn sistem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Material Design </a:t>
            </a:r>
            <a:r>
              <a:rPr lang="en-US" dirty="0">
                <a:latin typeface="Calibri" pitchFamily="34" charset="0"/>
              </a:rPr>
              <a:t>(</a:t>
            </a:r>
            <a:r>
              <a:rPr lang="en-US" dirty="0" err="1">
                <a:latin typeface="Calibri" pitchFamily="34" charset="0"/>
              </a:rPr>
              <a:t>kodni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naziv</a:t>
            </a:r>
            <a:r>
              <a:rPr lang="en-US" dirty="0">
                <a:latin typeface="Calibri" pitchFamily="34" charset="0"/>
              </a:rPr>
              <a:t> Quantum Paper) 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je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jezik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dizajna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koji</a:t>
            </a:r>
            <a:r>
              <a:rPr lang="en-US" dirty="0">
                <a:latin typeface="Calibri" pitchFamily="34" charset="0"/>
              </a:rPr>
              <a:t> je Google </a:t>
            </a:r>
            <a:r>
              <a:rPr lang="en-US" dirty="0" err="1">
                <a:latin typeface="Calibri" pitchFamily="34" charset="0"/>
              </a:rPr>
              <a:t>razvio</a:t>
            </a:r>
            <a:r>
              <a:rPr lang="en-US" dirty="0">
                <a:latin typeface="Calibri" pitchFamily="34" charset="0"/>
              </a:rPr>
              <a:t> 2014. </a:t>
            </a:r>
            <a:r>
              <a:rPr lang="en-US" dirty="0" err="1">
                <a:latin typeface="Calibri" pitchFamily="34" charset="0"/>
              </a:rPr>
              <a:t>godine</a:t>
            </a:r>
            <a:r>
              <a:rPr lang="en-US" dirty="0" smtClean="0">
                <a:latin typeface="Calibri" pitchFamily="34" charset="0"/>
              </a:rPr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Vođeni motivima "kartica" koji su debitovali u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Google Now</a:t>
            </a:r>
            <a:r>
              <a:rPr lang="vi-VN" dirty="0">
                <a:latin typeface="Calibri" pitchFamily="34" charset="0"/>
              </a:rPr>
              <a:t>-u, Material Design </a:t>
            </a:r>
            <a:r>
              <a:rPr lang="vi-VN" dirty="0" smtClean="0">
                <a:latin typeface="Calibri" pitchFamily="34" charset="0"/>
              </a:rPr>
              <a:t>koristi</a:t>
            </a:r>
            <a:r>
              <a:rPr lang="en-US" dirty="0" smtClean="0">
                <a:latin typeface="Calibri" pitchFamily="34" charset="0"/>
              </a:rPr>
              <a:t>:</a:t>
            </a:r>
            <a:r>
              <a:rPr lang="vi-VN" dirty="0" smtClean="0">
                <a:latin typeface="Calibri" pitchFamily="34" charset="0"/>
              </a:rPr>
              <a:t> </a:t>
            </a:r>
            <a:endParaRPr lang="en-U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V</a:t>
            </a:r>
            <a:r>
              <a:rPr lang="vi-VN" dirty="0" smtClean="0">
                <a:latin typeface="Calibri" pitchFamily="34" charset="0"/>
              </a:rPr>
              <a:t>iše </a:t>
            </a:r>
            <a:r>
              <a:rPr lang="vi-VN" dirty="0">
                <a:latin typeface="Calibri" pitchFamily="34" charset="0"/>
              </a:rPr>
              <a:t>rasporeda zasnovanih na rešetki (grid</a:t>
            </a:r>
            <a:r>
              <a:rPr lang="vi-VN" dirty="0" smtClean="0">
                <a:latin typeface="Calibri" pitchFamily="34" charset="0"/>
              </a:rPr>
              <a:t>),</a:t>
            </a:r>
            <a:endParaRPr lang="en-U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P</a:t>
            </a:r>
            <a:r>
              <a:rPr lang="vi-VN" dirty="0" smtClean="0">
                <a:latin typeface="Calibri" pitchFamily="34" charset="0"/>
              </a:rPr>
              <a:t>rilagodljive </a:t>
            </a:r>
            <a:r>
              <a:rPr lang="vi-VN" dirty="0">
                <a:latin typeface="Calibri" pitchFamily="34" charset="0"/>
              </a:rPr>
              <a:t>animacije i </a:t>
            </a:r>
            <a:r>
              <a:rPr lang="vi-VN" dirty="0" smtClean="0">
                <a:latin typeface="Calibri" pitchFamily="34" charset="0"/>
              </a:rPr>
              <a:t>tranzicije,</a:t>
            </a:r>
            <a:endParaRPr lang="en-U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E</a:t>
            </a:r>
            <a:r>
              <a:rPr lang="vi-VN" dirty="0" smtClean="0">
                <a:latin typeface="Calibri" pitchFamily="34" charset="0"/>
              </a:rPr>
              <a:t>fekte </a:t>
            </a:r>
            <a:r>
              <a:rPr lang="vi-VN" dirty="0">
                <a:latin typeface="Calibri" pitchFamily="34" charset="0"/>
              </a:rPr>
              <a:t>dubine kao što su osvetljenje i senke</a:t>
            </a:r>
            <a:r>
              <a:rPr lang="vi-VN" dirty="0" smtClean="0">
                <a:latin typeface="Calibri" pitchFamily="34" charset="0"/>
              </a:rPr>
              <a:t>.</a:t>
            </a:r>
            <a:endParaRPr lang="en-U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</p:txBody>
      </p:sp>
      <p:pic>
        <p:nvPicPr>
          <p:cNvPr id="3074" name="Picture 2" descr="F:\fax\Metropolitan\Materijali\Predavanja i prezentacije 2021_2022\IT370 Prezentacije\L07\2015-year-material-design-le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591" y="3067865"/>
            <a:ext cx="4198329" cy="235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fax\Metropolitan\Materijali\Predavanja i prezentacije 2021_2022\IT370 Prezentacije\L07\ucVTUoPg_400x40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066" y="4243397"/>
            <a:ext cx="1363134" cy="13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74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Materijalni dizajn sistem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5228" y="5672579"/>
            <a:ext cx="8755117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https</a:t>
            </a:r>
            <a:r>
              <a:rPr lang="en-US" b="1" dirty="0">
                <a:solidFill>
                  <a:srgbClr val="C00000"/>
                </a:solidFill>
              </a:rPr>
              <a:t>://www.youtube.com/watch?v=6HCeBHVPxEg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3" name="Google Material Design 2.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7684" y="1244600"/>
            <a:ext cx="7276632" cy="40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4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3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>
                <a:solidFill>
                  <a:srgbClr val="A70431"/>
                </a:solidFill>
              </a:rPr>
              <a:t>Paterni web stranica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8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Dizajn paterni efikasnog web layouta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>
                <a:latin typeface="Calibri" pitchFamily="34" charset="0"/>
              </a:rPr>
              <a:t>Kreiranje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layouta</a:t>
            </a:r>
            <a:r>
              <a:rPr lang="en-US" dirty="0">
                <a:latin typeface="Calibri" pitchFamily="34" charset="0"/>
              </a:rPr>
              <a:t> web </a:t>
            </a:r>
            <a:r>
              <a:rPr lang="en-US" dirty="0" err="1">
                <a:latin typeface="Calibri" pitchFamily="34" charset="0"/>
              </a:rPr>
              <a:t>stranice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predstavlja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istovremeno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umetnost</a:t>
            </a:r>
            <a:r>
              <a:rPr lang="en-US" dirty="0">
                <a:latin typeface="Calibri" pitchFamily="34" charset="0"/>
              </a:rPr>
              <a:t> i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nauku</a:t>
            </a:r>
            <a:r>
              <a:rPr lang="en-US" dirty="0" smtClean="0">
                <a:latin typeface="Calibri" pitchFamily="34" charset="0"/>
              </a:rPr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Da bi ste kreirali nešto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vizuelno privlačno </a:t>
            </a:r>
            <a:r>
              <a:rPr lang="vi-VN" dirty="0">
                <a:latin typeface="Calibri" pitchFamily="34" charset="0"/>
              </a:rPr>
              <a:t>potreban vam je umetnički talenat, a za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efikasnost web stranice </a:t>
            </a:r>
            <a:r>
              <a:rPr lang="vi-VN" dirty="0">
                <a:latin typeface="Calibri" pitchFamily="34" charset="0"/>
              </a:rPr>
              <a:t>potrebno je uzeti mnogo faktora u obzir. </a:t>
            </a: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Zato web dizajneri često prate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principe dobre 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prakse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</a:rPr>
              <a:t>koji </a:t>
            </a:r>
            <a:r>
              <a:rPr lang="vi-VN" dirty="0">
                <a:latin typeface="Calibri" pitchFamily="34" charset="0"/>
              </a:rPr>
              <a:t>se odnose </a:t>
            </a:r>
            <a:r>
              <a:rPr lang="vi-VN" dirty="0" smtClean="0">
                <a:latin typeface="Calibri" pitchFamily="34" charset="0"/>
              </a:rPr>
              <a:t>na</a:t>
            </a:r>
            <a:r>
              <a:rPr lang="sr-Latn-RS" dirty="0" smtClean="0">
                <a:latin typeface="Calibri" pitchFamily="34" charset="0"/>
              </a:rPr>
              <a:t>: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Po</a:t>
            </a:r>
            <a:r>
              <a:rPr lang="vi-VN" dirty="0" smtClean="0">
                <a:latin typeface="Calibri" pitchFamily="34" charset="0"/>
              </a:rPr>
              <a:t>ravnanje</a:t>
            </a:r>
            <a:r>
              <a:rPr lang="vi-VN" dirty="0">
                <a:latin typeface="Calibri" pitchFamily="34" charset="0"/>
              </a:rPr>
              <a:t>, </a:t>
            </a:r>
            <a:endParaRPr lang="sr-Latn-R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sr-Latn-RS" dirty="0" smtClean="0">
                <a:latin typeface="Calibri" pitchFamily="34" charset="0"/>
              </a:rPr>
              <a:t>R</a:t>
            </a:r>
            <a:r>
              <a:rPr lang="vi-VN" dirty="0" smtClean="0">
                <a:latin typeface="Calibri" pitchFamily="34" charset="0"/>
              </a:rPr>
              <a:t>avnomerno </a:t>
            </a:r>
            <a:r>
              <a:rPr lang="sr-Latn-RS" dirty="0" smtClean="0">
                <a:latin typeface="Calibri" pitchFamily="34" charset="0"/>
              </a:rPr>
              <a:t>s</a:t>
            </a:r>
            <a:r>
              <a:rPr lang="vi-VN" dirty="0" smtClean="0">
                <a:latin typeface="Calibri" pitchFamily="34" charset="0"/>
              </a:rPr>
              <a:t>trukturiranje </a:t>
            </a:r>
            <a:r>
              <a:rPr lang="vi-VN" dirty="0">
                <a:latin typeface="Calibri" pitchFamily="34" charset="0"/>
              </a:rPr>
              <a:t>belog </a:t>
            </a:r>
            <a:r>
              <a:rPr lang="vi-VN" dirty="0" smtClean="0">
                <a:latin typeface="Calibri" pitchFamily="34" charset="0"/>
              </a:rPr>
              <a:t>prostora</a:t>
            </a:r>
            <a:r>
              <a:rPr lang="sr-Latn-RS" dirty="0" smtClean="0">
                <a:latin typeface="Calibri" pitchFamily="34" charset="0"/>
              </a:rPr>
              <a:t>,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sr-Latn-RS" dirty="0" smtClean="0">
                <a:latin typeface="Calibri" pitchFamily="34" charset="0"/>
              </a:rPr>
              <a:t>Isticanje </a:t>
            </a:r>
            <a:r>
              <a:rPr lang="vi-VN" dirty="0" smtClean="0">
                <a:latin typeface="Calibri" pitchFamily="34" charset="0"/>
              </a:rPr>
              <a:t>važnih </a:t>
            </a:r>
            <a:r>
              <a:rPr lang="vi-VN" dirty="0">
                <a:latin typeface="Calibri" pitchFamily="34" charset="0"/>
              </a:rPr>
              <a:t>elemenata </a:t>
            </a:r>
            <a:r>
              <a:rPr lang="sr-Latn-RS" dirty="0" smtClean="0">
                <a:latin typeface="Calibri" pitchFamily="34" charset="0"/>
              </a:rPr>
              <a:t>varijacijom</a:t>
            </a:r>
            <a:r>
              <a:rPr lang="vi-VN" dirty="0" smtClean="0">
                <a:latin typeface="Calibri" pitchFamily="34" charset="0"/>
              </a:rPr>
              <a:t> veličin</a:t>
            </a:r>
            <a:r>
              <a:rPr lang="sr-Latn-RS" dirty="0" smtClean="0">
                <a:latin typeface="Calibri" pitchFamily="34" charset="0"/>
              </a:rPr>
              <a:t>e,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sr-Latn-RS" dirty="0" smtClean="0">
                <a:latin typeface="Calibri" pitchFamily="34" charset="0"/>
              </a:rPr>
              <a:t>P</a:t>
            </a:r>
            <a:r>
              <a:rPr lang="vi-VN" dirty="0" smtClean="0">
                <a:latin typeface="Calibri" pitchFamily="34" charset="0"/>
              </a:rPr>
              <a:t>ozicioniranje</a:t>
            </a:r>
            <a:r>
              <a:rPr lang="vi-VN" dirty="0">
                <a:latin typeface="Calibri" pitchFamily="34" charset="0"/>
              </a:rPr>
              <a:t>. </a:t>
            </a:r>
            <a:r>
              <a:rPr lang="sr-Latn-RS" dirty="0" smtClean="0">
                <a:latin typeface="Calibri" pitchFamily="34" charset="0"/>
              </a:rPr>
              <a:t>i</a:t>
            </a:r>
            <a:r>
              <a:rPr lang="vi-VN" dirty="0" smtClean="0">
                <a:latin typeface="Calibri" pitchFamily="34" charset="0"/>
              </a:rPr>
              <a:t>td</a:t>
            </a:r>
            <a:r>
              <a:rPr lang="vi-VN" dirty="0">
                <a:latin typeface="Calibri" pitchFamily="34" charset="0"/>
              </a:rPr>
              <a:t>. </a:t>
            </a: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53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 smtClean="0"/>
              <a:t>3 Box-a </a:t>
            </a:r>
            <a:r>
              <a:rPr lang="pl-PL" dirty="0"/>
              <a:t>(kutije)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>
                <a:latin typeface="Calibri" pitchFamily="34" charset="0"/>
              </a:rPr>
              <a:t>U top </a:t>
            </a:r>
            <a:r>
              <a:rPr lang="en-US" dirty="0" err="1" smtClean="0">
                <a:latin typeface="Calibri" pitchFamily="34" charset="0"/>
              </a:rPr>
              <a:t>navigacij</a:t>
            </a:r>
            <a:r>
              <a:rPr lang="sr-Latn-RS" dirty="0" smtClean="0">
                <a:latin typeface="Calibri" pitchFamily="34" charset="0"/>
              </a:rPr>
              <a:t>i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možete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staviti</a:t>
            </a:r>
            <a:r>
              <a:rPr lang="en-US" dirty="0">
                <a:latin typeface="Calibri" pitchFamily="34" charset="0"/>
              </a:rPr>
              <a:t> logo, </a:t>
            </a:r>
            <a:r>
              <a:rPr lang="en-US" dirty="0" err="1">
                <a:latin typeface="Calibri" pitchFamily="34" charset="0"/>
              </a:rPr>
              <a:t>naslov</a:t>
            </a:r>
            <a:r>
              <a:rPr lang="en-US" dirty="0">
                <a:latin typeface="Calibri" pitchFamily="34" charset="0"/>
              </a:rPr>
              <a:t> i </a:t>
            </a:r>
            <a:r>
              <a:rPr lang="en-US" dirty="0" err="1">
                <a:latin typeface="Calibri" pitchFamily="34" charset="0"/>
              </a:rPr>
              <a:t>horizontalni</a:t>
            </a:r>
            <a:r>
              <a:rPr lang="en-US" dirty="0">
                <a:latin typeface="Calibri" pitchFamily="34" charset="0"/>
              </a:rPr>
              <a:t> menu, </a:t>
            </a:r>
            <a:r>
              <a:rPr lang="en-US" dirty="0" err="1">
                <a:latin typeface="Calibri" pitchFamily="34" charset="0"/>
              </a:rPr>
              <a:t>ispod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možete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staviti</a:t>
            </a:r>
            <a:r>
              <a:rPr lang="en-US" dirty="0">
                <a:latin typeface="Calibri" pitchFamily="34" charset="0"/>
              </a:rPr>
              <a:t> slideshow </a:t>
            </a:r>
            <a:r>
              <a:rPr lang="en-US" dirty="0" err="1">
                <a:latin typeface="Calibri" pitchFamily="34" charset="0"/>
              </a:rPr>
              <a:t>ili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animirani</a:t>
            </a:r>
            <a:r>
              <a:rPr lang="en-US" dirty="0">
                <a:latin typeface="Calibri" pitchFamily="34" charset="0"/>
              </a:rPr>
              <a:t> slider, a u </a:t>
            </a:r>
            <a:r>
              <a:rPr lang="en-US" dirty="0" err="1">
                <a:latin typeface="Calibri" pitchFamily="34" charset="0"/>
              </a:rPr>
              <a:t>dva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boxa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ispod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manje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slike</a:t>
            </a:r>
            <a:r>
              <a:rPr lang="en-US" dirty="0">
                <a:latin typeface="Calibri" pitchFamily="34" charset="0"/>
              </a:rPr>
              <a:t> i </a:t>
            </a:r>
            <a:r>
              <a:rPr lang="en-US" dirty="0" err="1">
                <a:latin typeface="Calibri" pitchFamily="34" charset="0"/>
              </a:rPr>
              <a:t>neki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tekst</a:t>
            </a:r>
            <a:r>
              <a:rPr lang="en-US" dirty="0">
                <a:latin typeface="Calibri" pitchFamily="34" charset="0"/>
              </a:rPr>
              <a:t>.</a:t>
            </a:r>
          </a:p>
        </p:txBody>
      </p:sp>
      <p:pic>
        <p:nvPicPr>
          <p:cNvPr id="2050" name="Picture 2" descr="F:\fax\Metropolitan\Materijali\mDita materijal za predmete\IT370\IT370 2021-22\IT370-L07\resources\IT2008-HCI-DEI-IEUR-PaterniWebStranica-Slik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49" y="2190964"/>
            <a:ext cx="4516437" cy="381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fax\Metropolitan\Materijali\mDita materijal za predmete\IT370\IT370 2020-21\IT370-L07\resources\IT2008-HCI-DEI-IEUR-PaterniWebStranica-Slika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32" y="2190964"/>
            <a:ext cx="4463941" cy="376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10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3D </a:t>
            </a:r>
            <a:r>
              <a:rPr lang="pl-PL" dirty="0" smtClean="0"/>
              <a:t>screenshot-ovi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>
                <a:latin typeface="Calibri" pitchFamily="34" charset="0"/>
              </a:rPr>
              <a:t>Ideja</a:t>
            </a:r>
            <a:r>
              <a:rPr lang="en-US" dirty="0">
                <a:latin typeface="Calibri" pitchFamily="34" charset="0"/>
              </a:rPr>
              <a:t> je da </a:t>
            </a:r>
            <a:r>
              <a:rPr lang="en-US" dirty="0" err="1">
                <a:latin typeface="Calibri" pitchFamily="34" charset="0"/>
              </a:rPr>
              <a:t>stavite</a:t>
            </a:r>
            <a:r>
              <a:rPr lang="en-US" dirty="0">
                <a:latin typeface="Calibri" pitchFamily="34" charset="0"/>
              </a:rPr>
              <a:t> logo i </a:t>
            </a:r>
            <a:r>
              <a:rPr lang="en-US" dirty="0" err="1">
                <a:latin typeface="Calibri" pitchFamily="34" charset="0"/>
              </a:rPr>
              <a:t>navigaciju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na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vašu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stranicu</a:t>
            </a:r>
            <a:r>
              <a:rPr lang="en-US" dirty="0">
                <a:latin typeface="Calibri" pitchFamily="34" charset="0"/>
              </a:rPr>
              <a:t>, a da </a:t>
            </a:r>
            <a:r>
              <a:rPr lang="en-US" dirty="0" err="1">
                <a:latin typeface="Calibri" pitchFamily="34" charset="0"/>
              </a:rPr>
              <a:t>prezentaciju</a:t>
            </a:r>
            <a:r>
              <a:rPr lang="en-US" dirty="0">
                <a:latin typeface="Calibri" pitchFamily="34" charset="0"/>
              </a:rPr>
              <a:t> </a:t>
            </a:r>
            <a:r>
              <a:rPr lang="sr-Latn-RS" dirty="0" smtClean="0">
                <a:latin typeface="Calibri" pitchFamily="34" charset="0"/>
              </a:rPr>
              <a:t>sadržaja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implementirate</a:t>
            </a:r>
            <a:r>
              <a:rPr lang="en-US" dirty="0">
                <a:latin typeface="Calibri" pitchFamily="34" charset="0"/>
              </a:rPr>
              <a:t> u </a:t>
            </a:r>
            <a:r>
              <a:rPr lang="en-US" dirty="0" err="1">
                <a:latin typeface="Calibri" pitchFamily="34" charset="0"/>
              </a:rPr>
              <a:t>kompleksno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animirani</a:t>
            </a:r>
            <a:r>
              <a:rPr lang="en-US" dirty="0">
                <a:latin typeface="Calibri" pitchFamily="34" charset="0"/>
              </a:rPr>
              <a:t> image slider </a:t>
            </a:r>
            <a:r>
              <a:rPr lang="en-US" dirty="0" smtClean="0">
                <a:latin typeface="Calibri" pitchFamily="34" charset="0"/>
              </a:rPr>
              <a:t>–</a:t>
            </a:r>
            <a:r>
              <a:rPr lang="sr-Latn-RS" dirty="0" smtClean="0">
                <a:latin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</a:rPr>
              <a:t>vrtešku</a:t>
            </a:r>
            <a:r>
              <a:rPr lang="en-US" dirty="0">
                <a:latin typeface="Calibri" pitchFamily="34" charset="0"/>
              </a:rPr>
              <a:t>.</a:t>
            </a:r>
          </a:p>
        </p:txBody>
      </p:sp>
      <p:pic>
        <p:nvPicPr>
          <p:cNvPr id="3074" name="Picture 2" descr="F:\fax\Metropolitan\Materijali\mDita materijal za predmete\IT370\IT370 2021-22\IT370-L07\resources\IT2008-HCI-DEI-IEUR-PaterniWebStranica-Slika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6" r="12123"/>
          <a:stretch/>
        </p:blipFill>
        <p:spPr bwMode="auto">
          <a:xfrm>
            <a:off x="364068" y="2150339"/>
            <a:ext cx="5571066" cy="373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:\fax\Metropolitan\Materijali\Predavanja i prezentacije 2021_2022\IT370 Prezentacije\L07\image.ax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346" y="2667040"/>
            <a:ext cx="5842755" cy="269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15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 smtClean="0"/>
              <a:t>Napredni grid sistem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r-Latn-RS" dirty="0" smtClean="0">
                <a:latin typeface="Calibri" pitchFamily="34" charset="0"/>
              </a:rPr>
              <a:t>I</a:t>
            </a:r>
            <a:r>
              <a:rPr lang="vi-VN" dirty="0" smtClean="0">
                <a:latin typeface="Calibri" pitchFamily="34" charset="0"/>
              </a:rPr>
              <a:t>spod </a:t>
            </a:r>
            <a:r>
              <a:rPr lang="vi-VN" dirty="0">
                <a:latin typeface="Calibri" pitchFamily="34" charset="0"/>
              </a:rPr>
              <a:t>dominantnog Headera najčešće </a:t>
            </a:r>
            <a:r>
              <a:rPr lang="sr-Latn-RS" dirty="0" smtClean="0">
                <a:latin typeface="Calibri" pitchFamily="34" charset="0"/>
              </a:rPr>
              <a:t>se </a:t>
            </a:r>
            <a:r>
              <a:rPr lang="vi-VN" dirty="0" smtClean="0">
                <a:latin typeface="Calibri" pitchFamily="34" charset="0"/>
              </a:rPr>
              <a:t>ređaju </a:t>
            </a:r>
            <a:r>
              <a:rPr lang="vi-VN" dirty="0">
                <a:latin typeface="Calibri" pitchFamily="34" charset="0"/>
              </a:rPr>
              <a:t>slike i tekst uklopljeni u jednake pravougaonike ili kvadrate.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4098" name="Picture 2" descr="F:\fax\Metropolitan\Materijali\mDita materijal za predmete\IT370\IT370 2021-22\IT370-L07\resources\IT2008-HCI-DEI-IEUR-PaterniWebStranica-Slika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161" y="2083994"/>
            <a:ext cx="3130506" cy="389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fax\Metropolitan\Materijali\mDita materijal za predmete\IT370\IT370 2020-21\IT370-L07\resources\IT2008-HCI-DEI-IEUR-PaterniWebStranica-Slika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085" y="2075527"/>
            <a:ext cx="3155248" cy="392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9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Jedna Scroll stranica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r-Latn-RS" dirty="0" smtClean="0">
                <a:latin typeface="Calibri" pitchFamily="34" charset="0"/>
              </a:rPr>
              <a:t>Web </a:t>
            </a:r>
            <a:r>
              <a:rPr lang="sr-Latn-RS" dirty="0">
                <a:latin typeface="Calibri" pitchFamily="34" charset="0"/>
              </a:rPr>
              <a:t>stranice koje korisnici gledaju skrolovanjem miša radije nego kliktanjem na hiperlinkove u meniju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5122" name="Picture 2" descr="D:\Web scroll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623" y="2320753"/>
            <a:ext cx="7456754" cy="34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20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 smtClean="0"/>
              <a:t>Grafička ilustracija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r-Latn-RS" dirty="0">
                <a:latin typeface="Calibri" pitchFamily="34" charset="0"/>
              </a:rPr>
              <a:t>Ponekad </a:t>
            </a:r>
            <a:r>
              <a:rPr lang="sr-Latn-RS" dirty="0" smtClean="0">
                <a:latin typeface="Calibri" pitchFamily="34" charset="0"/>
              </a:rPr>
              <a:t>nema </a:t>
            </a:r>
            <a:r>
              <a:rPr lang="sr-Latn-RS" dirty="0">
                <a:latin typeface="Calibri" pitchFamily="34" charset="0"/>
              </a:rPr>
              <a:t>dovoljno sadržaja za stranice pune slika, pa </a:t>
            </a:r>
            <a:r>
              <a:rPr lang="sr-Latn-RS" dirty="0" smtClean="0">
                <a:latin typeface="Calibri" pitchFamily="34" charset="0"/>
              </a:rPr>
              <a:t>se može iskoristiti </a:t>
            </a:r>
            <a:r>
              <a:rPr lang="sr-Latn-RS" dirty="0">
                <a:latin typeface="Calibri" pitchFamily="34" charset="0"/>
              </a:rPr>
              <a:t>ovaj layout koji će doprineti minimalističkom i jasnom izražavanju.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6146" name="Picture 2" descr="F:\fax\Metropolitan\Materijali\mDita materijal za predmete\IT370\IT370 2021-22\IT370-L07\resources\IT2008-HCI-DEI-IEUR-PaterniWebStranica-Slika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8" r="6561"/>
          <a:stretch/>
        </p:blipFill>
        <p:spPr bwMode="auto">
          <a:xfrm>
            <a:off x="702733" y="2633134"/>
            <a:ext cx="4834467" cy="273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F:\fax\Metropolitan\Materijali\mDita materijal za predmete\IT370\IT370 2020-21\IT370-L07\resources\IT2008-HCI-DEI-IEUR-PaterniWebStranica-Slika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55" y="2136776"/>
            <a:ext cx="4201078" cy="20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:\fax\Metropolitan\Materijali\mDita materijal za predmete\IT370\IT370 2020-21\IT370-L07\resources\IT2008-HCI-DEI-IEUR-PaterniWebStranica-Slika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600" y="3990942"/>
            <a:ext cx="3987800" cy="19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3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70431"/>
                </a:solidFill>
              </a:rPr>
              <a:t>1 – </a:t>
            </a:r>
            <a:r>
              <a:rPr lang="en-US" dirty="0" err="1">
                <a:solidFill>
                  <a:srgbClr val="A70431"/>
                </a:solidFill>
              </a:rPr>
              <a:t>Razvojno</a:t>
            </a:r>
            <a:r>
              <a:rPr lang="en-US" dirty="0">
                <a:solidFill>
                  <a:srgbClr val="A70431"/>
                </a:solidFill>
              </a:rPr>
              <a:t> </a:t>
            </a:r>
            <a:r>
              <a:rPr lang="en-US" dirty="0" err="1">
                <a:solidFill>
                  <a:srgbClr val="A70431"/>
                </a:solidFill>
              </a:rPr>
              <a:t>okruženje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3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 smtClean="0"/>
              <a:t>5 Box-a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r-Latn-RS" dirty="0" smtClean="0">
                <a:latin typeface="Calibri" pitchFamily="34" charset="0"/>
              </a:rPr>
              <a:t>J</a:t>
            </a:r>
            <a:r>
              <a:rPr lang="vi-VN" dirty="0" smtClean="0">
                <a:latin typeface="Calibri" pitchFamily="34" charset="0"/>
              </a:rPr>
              <a:t>ednostavn</a:t>
            </a:r>
            <a:r>
              <a:rPr lang="sr-Latn-RS" dirty="0" smtClean="0">
                <a:latin typeface="Calibri" pitchFamily="34" charset="0"/>
              </a:rPr>
              <a:t>a</a:t>
            </a:r>
            <a:r>
              <a:rPr lang="vi-VN" dirty="0" smtClean="0">
                <a:latin typeface="Calibri" pitchFamily="34" charset="0"/>
              </a:rPr>
              <a:t> evolucij</a:t>
            </a:r>
            <a:r>
              <a:rPr lang="sr-Latn-RS" dirty="0" smtClean="0">
                <a:latin typeface="Calibri" pitchFamily="34" charset="0"/>
              </a:rPr>
              <a:t>a</a:t>
            </a:r>
            <a:r>
              <a:rPr lang="vi-VN" dirty="0" smtClean="0">
                <a:latin typeface="Calibri" pitchFamily="34" charset="0"/>
              </a:rPr>
              <a:t> </a:t>
            </a:r>
            <a:r>
              <a:rPr lang="vi-VN" dirty="0">
                <a:latin typeface="Calibri" pitchFamily="34" charset="0"/>
              </a:rPr>
              <a:t>layouta </a:t>
            </a:r>
            <a:r>
              <a:rPr lang="vi-VN" dirty="0" smtClean="0">
                <a:latin typeface="Calibri" pitchFamily="34" charset="0"/>
              </a:rPr>
              <a:t>„</a:t>
            </a:r>
            <a:r>
              <a:rPr lang="sr-Latn-RS" dirty="0" smtClean="0">
                <a:latin typeface="Calibri" pitchFamily="34" charset="0"/>
              </a:rPr>
              <a:t>3</a:t>
            </a:r>
            <a:r>
              <a:rPr lang="vi-VN" dirty="0" smtClean="0">
                <a:latin typeface="Calibri" pitchFamily="34" charset="0"/>
              </a:rPr>
              <a:t> </a:t>
            </a:r>
            <a:r>
              <a:rPr lang="vi-VN" dirty="0">
                <a:latin typeface="Calibri" pitchFamily="34" charset="0"/>
              </a:rPr>
              <a:t>boxa", sa naslovnom slikom i porukom ispod koje su poređane manje "kutije" koje objašnjavaju i vode na važne sekcije sajta.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7170" name="Picture 2" descr="F:\fax\Metropolitan\Materijali\mDita materijal za predmete\IT370\IT370 2021-22\IT370-L07\resources\IT2008-HCI-DEI-IEUR-PaterniWebStranica-Slika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07" y="2144045"/>
            <a:ext cx="48958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fax\Metropolitan\Materijali\mDita materijal za predmete\IT370\IT370 2020-21\IT370-L07\resources\IT2008-HCI-DEI-IEUR-PaterniWebStranica-Slika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79" y="2144044"/>
            <a:ext cx="489585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09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Fiksirani sidebar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r-Latn-RS" dirty="0" smtClean="0">
                <a:latin typeface="Calibri" pitchFamily="34" charset="0"/>
              </a:rPr>
              <a:t>Layout kod kojeg </a:t>
            </a:r>
            <a:r>
              <a:rPr lang="sr-Latn-RS" dirty="0">
                <a:latin typeface="Calibri" pitchFamily="34" charset="0"/>
              </a:rPr>
              <a:t>se stranica skroluje a navigacija uvek stoji na istom mestu. Česta je upotreba i fiksiranog top navigation bara (sticky top menu).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8194" name="Picture 2" descr="F:\fax\Metropolitan\Materijali\mDita materijal za predmete\IT370\IT370 2021-22\IT370-L07\resources\IT2008-HCI-DEI-IEUR-PaterniWebStranica-Slika1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368" y="2142068"/>
            <a:ext cx="4499113" cy="37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F:\fax\Metropolitan\Materijali\mDita materijal za predmete\IT370\IT370 2020-21\IT370-L07\resources\IT2008-HCI-DEI-IEUR-PaterniWebStranica-Slika1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3"/>
          <a:stretch/>
        </p:blipFill>
        <p:spPr bwMode="auto">
          <a:xfrm>
            <a:off x="6043430" y="2142068"/>
            <a:ext cx="4751570" cy="37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04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dirty="0" smtClean="0"/>
              <a:t>Headline i </a:t>
            </a:r>
            <a:r>
              <a:rPr lang="en-US" dirty="0" err="1" smtClean="0"/>
              <a:t>galerija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r-Latn-RS" dirty="0">
                <a:latin typeface="Calibri" pitchFamily="34" charset="0"/>
              </a:rPr>
              <a:t>Stanice sa galerijama su veoma popularne. Dovoljno je da stavite zanimljiv tekst headline iznad galerije i imate odličan web layout.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9218" name="Picture 2" descr="F:\fax\Metropolitan\Materijali\mDita materijal za predmete\IT370\IT370 2020-21\IT370-L07\resources\IT2008-HCI-DEI-IEUR-PaterniWebStranica-Slika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07" y="2115975"/>
            <a:ext cx="489585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F:\fax\Metropolitan\Materijali\mDita materijal za predmete\IT370\IT370 2020-21\IT370-L07\resources\IT2008-HCI-DEI-IEUR-PaterniWebStranica-Slika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534" y="2115975"/>
            <a:ext cx="489585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76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 smtClean="0"/>
              <a:t>Naglašena fotografija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r-Latn-RS" dirty="0" smtClean="0">
                <a:latin typeface="Calibri" pitchFamily="34" charset="0"/>
              </a:rPr>
              <a:t>Ovaj layout karakterišu </a:t>
            </a:r>
            <a:r>
              <a:rPr lang="sr-Latn-RS" dirty="0">
                <a:latin typeface="Calibri" pitchFamily="34" charset="0"/>
              </a:rPr>
              <a:t>levo </a:t>
            </a:r>
            <a:r>
              <a:rPr lang="sr-Latn-RS" dirty="0" smtClean="0">
                <a:latin typeface="Calibri" pitchFamily="34" charset="0"/>
              </a:rPr>
              <a:t>poravnanje </a:t>
            </a:r>
            <a:r>
              <a:rPr lang="sr-Latn-RS" dirty="0">
                <a:latin typeface="Calibri" pitchFamily="34" charset="0"/>
              </a:rPr>
              <a:t>i vertikalna navigacija, ali često </a:t>
            </a:r>
            <a:r>
              <a:rPr lang="sr-Latn-RS" dirty="0" smtClean="0">
                <a:latin typeface="Calibri" pitchFamily="34" charset="0"/>
              </a:rPr>
              <a:t>je poravnanje i centralno.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10242" name="Picture 2" descr="F:\fax\Metropolitan\Materijali\mDita materijal za predmete\IT370\IT370 2020-21\IT370-L07\resources\IT2008-HCI-DEI-IEUR-PaterniWebStranica-Slika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32" y="2435229"/>
            <a:ext cx="5813950" cy="304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F:\fax\Metropolitan\Materijali\mDita materijal za predmete\IT370\IT370 2020-21\IT370-L07\resources\IT2008-HCI-DEI-IEUR-PaterniWebStranica-Slika1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543" y="2435229"/>
            <a:ext cx="5813950" cy="304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47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 smtClean="0"/>
              <a:t>Full screen fotografija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r-Latn-RS" dirty="0">
                <a:latin typeface="Calibri" pitchFamily="34" charset="0"/>
              </a:rPr>
              <a:t>Za ovaj layout je karakteristična pozadinska slika ili još češće fullscreen slider, sa plutajućom navigacijom koja može biti top, side ili footer based.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11266" name="Picture 2" descr="F:\fax\Metropolitan\Materijali\mDita materijal za predmete\IT370\IT370 2020-21\IT370-L07\resources\IT2008-HCI-DEI-IEUR-PaterniWebStranica-Slika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33" y="2302934"/>
            <a:ext cx="5629924" cy="294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F:\fax\Metropolitan\Materijali\mDita materijal za predmete\IT370\IT370 2020-21\IT370-L07\resources\IT2008-HCI-DEI-IEUR-PaterniWebStranica-Slika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411" y="2302934"/>
            <a:ext cx="5629923" cy="294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9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dirty="0" err="1" smtClean="0"/>
              <a:t>Dizajn</a:t>
            </a:r>
            <a:r>
              <a:rPr lang="en-US" dirty="0" smtClean="0"/>
              <a:t> </a:t>
            </a:r>
            <a:r>
              <a:rPr lang="en-US" dirty="0" err="1" smtClean="0"/>
              <a:t>trendovi</a:t>
            </a:r>
            <a:r>
              <a:rPr lang="en-US" dirty="0" smtClean="0"/>
              <a:t> u </a:t>
            </a:r>
            <a:r>
              <a:rPr lang="en-US" dirty="0" err="1" smtClean="0"/>
              <a:t>mobilnim</a:t>
            </a:r>
            <a:r>
              <a:rPr lang="en-US" dirty="0" smtClean="0"/>
              <a:t> </a:t>
            </a:r>
            <a:r>
              <a:rPr lang="en-US" dirty="0" err="1" smtClean="0"/>
              <a:t>aplikacijama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5228" y="5672579"/>
            <a:ext cx="8755117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https://www.youtube.com/watch?v=E_0ETJ3RC9U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" name="Mobile App UI_UX Design Trends 2022 - App Ui Desig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7988" y="1100668"/>
            <a:ext cx="7556024" cy="42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5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4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>
                <a:solidFill>
                  <a:srgbClr val="A70431"/>
                </a:solidFill>
              </a:rPr>
              <a:t>Desktop navigacija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Veb navigacija za desktop prikaz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>
                <a:latin typeface="Calibri" pitchFamily="34" charset="0"/>
              </a:rPr>
              <a:t>U </a:t>
            </a:r>
            <a:r>
              <a:rPr lang="en-US" dirty="0" err="1">
                <a:latin typeface="Calibri" pitchFamily="34" charset="0"/>
              </a:rPr>
              <a:t>osnovi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upotrebljivosti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jednog</a:t>
            </a:r>
            <a:r>
              <a:rPr lang="en-US" dirty="0">
                <a:latin typeface="Calibri" pitchFamily="34" charset="0"/>
              </a:rPr>
              <a:t> web </a:t>
            </a:r>
            <a:r>
              <a:rPr lang="en-US" dirty="0" err="1">
                <a:latin typeface="Calibri" pitchFamily="34" charset="0"/>
              </a:rPr>
              <a:t>sajta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ili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aplikacije</a:t>
            </a:r>
            <a:r>
              <a:rPr lang="en-US" dirty="0">
                <a:latin typeface="Calibri" pitchFamily="34" charset="0"/>
              </a:rPr>
              <a:t> je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navigacija</a:t>
            </a:r>
            <a:r>
              <a:rPr lang="en-US" dirty="0" smtClean="0">
                <a:latin typeface="Calibri" pitchFamily="34" charset="0"/>
              </a:rPr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endParaRPr lang="sr-Latn-R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Odredjivanje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primarne 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navigacije</a:t>
            </a:r>
            <a:r>
              <a:rPr lang="sr-Latn-RS" dirty="0">
                <a:latin typeface="Calibri" pitchFamily="34" charset="0"/>
              </a:rPr>
              <a:t>:</a:t>
            </a:r>
            <a:r>
              <a:rPr lang="vi-VN" dirty="0" smtClean="0">
                <a:latin typeface="Calibri" pitchFamily="34" charset="0"/>
              </a:rPr>
              <a:t> </a:t>
            </a:r>
            <a:endParaRPr lang="vi-VN" dirty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Primarna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je glavna navigacija </a:t>
            </a:r>
            <a:r>
              <a:rPr lang="vi-VN" dirty="0">
                <a:latin typeface="Calibri" pitchFamily="34" charset="0"/>
              </a:rPr>
              <a:t>na vašem sajtu i može biti jedina ili se </a:t>
            </a:r>
            <a:r>
              <a:rPr lang="vi-VN" dirty="0" smtClean="0">
                <a:latin typeface="Calibri" pitchFamily="34" charset="0"/>
              </a:rPr>
              <a:t>može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</a:rPr>
              <a:t>kombinovati </a:t>
            </a:r>
            <a:r>
              <a:rPr lang="vi-VN" dirty="0">
                <a:latin typeface="Calibri" pitchFamily="34" charset="0"/>
              </a:rPr>
              <a:t>sa sledećim nivoima navigacije zavisno od zahteva i koncepta sajta.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</a:rPr>
              <a:t>Razvoj </a:t>
            </a:r>
            <a:r>
              <a:rPr lang="vi-VN" dirty="0">
                <a:latin typeface="Calibri" pitchFamily="34" charset="0"/>
              </a:rPr>
              <a:t>navigacione šeme vašeg sajta zavisi od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planiranja</a:t>
            </a:r>
            <a:r>
              <a:rPr lang="vi-VN" dirty="0">
                <a:latin typeface="Calibri" pitchFamily="34" charset="0"/>
              </a:rPr>
              <a:t> i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arhitekture informacija</a:t>
            </a:r>
            <a:r>
              <a:rPr lang="vi-VN" dirty="0">
                <a:latin typeface="Calibri" pitchFamily="34" charset="0"/>
              </a:rPr>
              <a:t>.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</a:rPr>
              <a:t>Ono što </a:t>
            </a:r>
            <a:r>
              <a:rPr lang="vi-VN" dirty="0">
                <a:latin typeface="Calibri" pitchFamily="34" charset="0"/>
              </a:rPr>
              <a:t>je u osnovi bitno je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optimizovana i logična</a:t>
            </a:r>
            <a:r>
              <a:rPr lang="vi-VN" dirty="0">
                <a:latin typeface="Calibri" pitchFamily="34" charset="0"/>
              </a:rPr>
              <a:t> primarna navigacija, što jednostavnija to bolja </a:t>
            </a: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Primarna navigacija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Primarna navigacija je sredstvo indirektnog brendiranja zato uvek treba voditi računa da je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na istom mestu i urađena u istom stilu </a:t>
            </a:r>
            <a:r>
              <a:rPr lang="vi-VN" dirty="0">
                <a:latin typeface="Calibri" pitchFamily="34" charset="0"/>
              </a:rPr>
              <a:t>na celom sajtu.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12290" name="Picture 2" descr="F:\fax\Metropolitan\Materijali\mDita materijal za predmete\IT370\IT370 2020-21\IT370-L07\resources\IT2008-HCI-DEI-GUI-DesktopNavigacija-Slika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4"/>
          <a:stretch/>
        </p:blipFill>
        <p:spPr bwMode="auto">
          <a:xfrm>
            <a:off x="2356022" y="2586429"/>
            <a:ext cx="7479955" cy="25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8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Sekundarna navigacija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Sekundarna navigacija </a:t>
            </a:r>
            <a:r>
              <a:rPr lang="vi-VN" dirty="0">
                <a:latin typeface="Calibri" pitchFamily="34" charset="0"/>
              </a:rPr>
              <a:t>omogućuje dubinsko ulaženje u sajt i povezana je sa detaljima vezanim za neku od opcija primarne koja je nosilac navigacije na sajtu.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13314" name="Picture 2" descr="F:\fax\Metropolitan\Materijali\mDita materijal za predmete\IT370\IT370 2020-21\IT370-L07\resources\IT2008-HCI-DEI-GUI-DesktopNavigacija-Slika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86"/>
          <a:stretch/>
        </p:blipFill>
        <p:spPr bwMode="auto">
          <a:xfrm>
            <a:off x="2099707" y="2355396"/>
            <a:ext cx="6381751" cy="308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2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Razvojni alati - okruženja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Korišćenjem</a:t>
            </a:r>
            <a:r>
              <a:rPr lang="en-US" dirty="0"/>
              <a:t>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kog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 </a:t>
            </a:r>
            <a:r>
              <a:rPr lang="en-US" dirty="0" err="1"/>
              <a:t>moguće</a:t>
            </a:r>
            <a:r>
              <a:rPr lang="en-US" dirty="0"/>
              <a:t> je </a:t>
            </a:r>
            <a:r>
              <a:rPr lang="en-US" dirty="0" err="1"/>
              <a:t>razviti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nekog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.</a:t>
            </a:r>
          </a:p>
          <a:p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Razvojni</a:t>
            </a:r>
            <a:r>
              <a:rPr lang="en-US" dirty="0"/>
              <a:t> </a:t>
            </a:r>
            <a:r>
              <a:rPr lang="en-US" dirty="0" err="1"/>
              <a:t>alati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bibliotekama</a:t>
            </a:r>
            <a:r>
              <a:rPr lang="en-US" dirty="0"/>
              <a:t> </a:t>
            </a:r>
            <a:r>
              <a:rPr lang="en-US" dirty="0" err="1"/>
              <a:t>omogućavaju</a:t>
            </a:r>
            <a:r>
              <a:rPr lang="en-US" dirty="0"/>
              <a:t>: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>
                <a:solidFill>
                  <a:srgbClr val="FF0000"/>
                </a:solidFill>
              </a:rPr>
              <a:t>Projektovanje</a:t>
            </a:r>
            <a:r>
              <a:rPr lang="en-US" dirty="0" smtClean="0"/>
              <a:t> </a:t>
            </a:r>
            <a:r>
              <a:rPr lang="en-US" dirty="0" err="1"/>
              <a:t>korisničkog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>
                <a:solidFill>
                  <a:srgbClr val="FF0000"/>
                </a:solidFill>
              </a:rPr>
              <a:t>Korišćenje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standardnih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biblioteka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elementima</a:t>
            </a:r>
            <a:r>
              <a:rPr lang="en-US" dirty="0"/>
              <a:t> </a:t>
            </a:r>
            <a:r>
              <a:rPr lang="en-US" dirty="0" err="1"/>
              <a:t>korisničkog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>
                <a:solidFill>
                  <a:srgbClr val="FF0000"/>
                </a:solidFill>
              </a:rPr>
              <a:t>Testiranje</a:t>
            </a:r>
            <a:r>
              <a:rPr lang="en-US" dirty="0" smtClean="0"/>
              <a:t> </a:t>
            </a:r>
            <a:r>
              <a:rPr lang="en-US" dirty="0" err="1"/>
              <a:t>korisničkog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>
                <a:solidFill>
                  <a:srgbClr val="FF0000"/>
                </a:solidFill>
              </a:rPr>
              <a:t>Razvojni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alati</a:t>
            </a:r>
            <a:r>
              <a:rPr lang="en-US" dirty="0"/>
              <a:t>, </a:t>
            </a: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okruženja</a:t>
            </a:r>
            <a:r>
              <a:rPr lang="en-US" dirty="0"/>
              <a:t> (software frameworks)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</a:t>
            </a:r>
            <a:r>
              <a:rPr lang="en-US" dirty="0" err="1"/>
              <a:t>čovek</a:t>
            </a:r>
            <a:r>
              <a:rPr lang="en-US" dirty="0"/>
              <a:t> – </a:t>
            </a:r>
            <a:r>
              <a:rPr lang="en-US" dirty="0" err="1"/>
              <a:t>računar</a:t>
            </a:r>
            <a:r>
              <a:rPr lang="en-US" dirty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/>
              <a:t>sredstva</a:t>
            </a:r>
            <a:r>
              <a:rPr lang="en-US" dirty="0"/>
              <a:t> </a:t>
            </a:r>
            <a:r>
              <a:rPr lang="en-US" dirty="0" err="1"/>
              <a:t>pomoću</a:t>
            </a:r>
            <a:r>
              <a:rPr lang="en-US" dirty="0"/>
              <a:t> </a:t>
            </a:r>
            <a:r>
              <a:rPr lang="en-US" dirty="0" err="1"/>
              <a:t>kojih</a:t>
            </a:r>
            <a:r>
              <a:rPr lang="en-US" dirty="0"/>
              <a:t> je </a:t>
            </a:r>
            <a:r>
              <a:rPr lang="en-US" dirty="0" err="1"/>
              <a:t>moguće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ubrzati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proces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razvoja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softvera</a:t>
            </a:r>
            <a:r>
              <a:rPr lang="en-US" dirty="0"/>
              <a:t>. 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Obzirom</a:t>
            </a:r>
            <a:r>
              <a:rPr lang="en-US" dirty="0"/>
              <a:t> da </a:t>
            </a:r>
            <a:r>
              <a:rPr lang="en-US" dirty="0" err="1"/>
              <a:t>ovakvi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alati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dolaze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proverenim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bibliotekama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 </a:t>
            </a:r>
            <a:r>
              <a:rPr lang="en-US" dirty="0" err="1"/>
              <a:t>kvalitet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/>
              <a:t> je </a:t>
            </a:r>
            <a:r>
              <a:rPr lang="en-US" dirty="0" err="1"/>
              <a:t>bolji</a:t>
            </a:r>
            <a:r>
              <a:rPr lang="en-US" dirty="0"/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Efikasni modeli </a:t>
            </a:r>
            <a:r>
              <a:rPr lang="pl-PL" dirty="0" smtClean="0"/>
              <a:t>navigacije</a:t>
            </a:r>
            <a:r>
              <a:rPr lang="en-US" dirty="0" smtClean="0"/>
              <a:t> (</a:t>
            </a:r>
            <a:r>
              <a:rPr lang="en-US" dirty="0" err="1" smtClean="0"/>
              <a:t>Horizontalna</a:t>
            </a:r>
            <a:r>
              <a:rPr lang="en-US" dirty="0"/>
              <a:t>)</a:t>
            </a:r>
          </a:p>
        </p:txBody>
      </p:sp>
      <p:pic>
        <p:nvPicPr>
          <p:cNvPr id="14338" name="Picture 2" descr="F:\fax\Metropolitan\Materijali\mDita materijal za predmete\IT370\IT370 2020-21\IT370-L07\resources\IT2008-HCI-DEI-GUI-DesktopNavigacija-Slika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7" y="1270406"/>
            <a:ext cx="63817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F:\fax\Metropolitan\Materijali\mDita materijal za predmete\IT370\IT370 2020-21\IT370-L07\resources\IT2008-HCI-DEI-GUI-DesktopNavigacija-Slika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3417887"/>
            <a:ext cx="6153679" cy="19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F:\fax\Metropolitan\Materijali\mDita materijal za predmete\IT370\IT370 2020-21\IT370-L07\resources\IT2008-HCI-DEI-GUI-DesktopNavigacija-Slika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r="9544"/>
          <a:stretch/>
        </p:blipFill>
        <p:spPr bwMode="auto">
          <a:xfrm>
            <a:off x="6256867" y="1148695"/>
            <a:ext cx="5469468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:\fax\Metropolitan\Materijali\mDita materijal za predmete\IT370\IT370 2021-22\IT370-L07\resources\IT2008-HCI-DEI-GUI-DesktopNavigacija-Slika6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r="9617"/>
          <a:stretch/>
        </p:blipFill>
        <p:spPr bwMode="auto">
          <a:xfrm>
            <a:off x="6189132" y="3348465"/>
            <a:ext cx="5766565" cy="224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07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Efikasni modeli navigacije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Vertikalna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363" name="Picture 3" descr="F:\fax\Metropolitan\Materijali\mDita materijal za predmete\IT370\IT370 2020-21\IT370-L07\resources\IT2008-HCI-DEI-GUI-DesktopNavigacija-Slika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4" y="1162027"/>
            <a:ext cx="638175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F:\fax\Metropolitan\Materijali\mDita materijal za predmete\IT370\IT370 2020-21\IT370-L07\resources\IT2008-HCI-DEI-GUI-DesktopNavigacija-Slika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/>
          <a:stretch/>
        </p:blipFill>
        <p:spPr bwMode="auto">
          <a:xfrm>
            <a:off x="6062133" y="1185859"/>
            <a:ext cx="59182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F:\fax\Metropolitan\Materijali\mDita materijal za predmete\IT370\IT370 2020-21\IT370-L07\resources\IT2008-HCI-DEI-GUI-DesktopNavigacija-Slika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33" y="3529021"/>
            <a:ext cx="63817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F:\fax\Metropolitan\Materijali\mDita materijal za predmete\IT370\IT370 2020-21\IT370-L07\resources\IT2008-HCI-DEI-GUI-DesktopNavigacija-Slika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7654" b="5768"/>
          <a:stretch/>
        </p:blipFill>
        <p:spPr bwMode="auto">
          <a:xfrm>
            <a:off x="6062133" y="3173407"/>
            <a:ext cx="5885391" cy="279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35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Pravljenje grupa u navigaciji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Prilikom kreiranja navigacione šeme sajta prirodno se izdvajaju oblasti i delovi koji čine prezentaciju.</a:t>
            </a:r>
            <a:endParaRPr lang="en-US" dirty="0">
              <a:latin typeface="Calibri" pitchFamily="34" charset="0"/>
            </a:endParaRPr>
          </a:p>
        </p:txBody>
      </p:sp>
      <p:pic>
        <p:nvPicPr>
          <p:cNvPr id="2050" name="Picture 2" descr="F:\fax\Metropolitan\Materijali\mDita materijal za predmete\IT370\IT370 2022-23\IT370-L07\resources\IT2008-HCI-DEI-GUI-DesktopNavigacija-Slika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98" y="2135707"/>
            <a:ext cx="5311804" cy="427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6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Ikonografija i korišćenje jezika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378184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Korišćenje slika u kontekstu navigacije </a:t>
            </a:r>
            <a:r>
              <a:rPr lang="vi-VN" dirty="0">
                <a:latin typeface="Calibri" pitchFamily="34" charset="0"/>
              </a:rPr>
              <a:t>postoji daleko pre pojave weba</a:t>
            </a:r>
            <a:r>
              <a:rPr lang="vi-VN" dirty="0" smtClean="0">
                <a:latin typeface="Calibri" pitchFamily="34" charset="0"/>
              </a:rPr>
              <a:t>.</a:t>
            </a:r>
            <a:endParaRPr lang="en-US" dirty="0" smtClean="0">
              <a:latin typeface="Calibri" pitchFamily="34" charset="0"/>
            </a:endParaRPr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Najslikovitiji</a:t>
            </a:r>
            <a:r>
              <a:rPr lang="en-US" dirty="0" smtClean="0"/>
              <a:t> </a:t>
            </a:r>
            <a:r>
              <a:rPr lang="en-US" dirty="0" err="1"/>
              <a:t>primeri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softverske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, </a:t>
            </a:r>
            <a:r>
              <a:rPr lang="en-US" dirty="0" err="1"/>
              <a:t>multimedijlane</a:t>
            </a:r>
            <a:r>
              <a:rPr lang="en-US" dirty="0"/>
              <a:t> </a:t>
            </a:r>
            <a:r>
              <a:rPr lang="en-US" dirty="0" err="1"/>
              <a:t>prezentacije</a:t>
            </a:r>
            <a:r>
              <a:rPr lang="en-US" dirty="0"/>
              <a:t> </a:t>
            </a:r>
            <a:r>
              <a:rPr lang="en-US" dirty="0" err="1"/>
              <a:t>itd</a:t>
            </a:r>
            <a:r>
              <a:rPr lang="en-US" dirty="0"/>
              <a:t>.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Upotreba</a:t>
            </a:r>
            <a:r>
              <a:rPr lang="en-US" dirty="0" smtClean="0"/>
              <a:t> </a:t>
            </a:r>
            <a:r>
              <a:rPr lang="en-US" dirty="0" err="1"/>
              <a:t>ikona</a:t>
            </a:r>
            <a:r>
              <a:rPr lang="en-US" dirty="0"/>
              <a:t> u tom </a:t>
            </a:r>
            <a:r>
              <a:rPr lang="en-US" dirty="0" err="1"/>
              <a:t>smislu</a:t>
            </a:r>
            <a:r>
              <a:rPr lang="en-US" dirty="0"/>
              <a:t> </a:t>
            </a:r>
            <a:r>
              <a:rPr lang="en-US" dirty="0" err="1"/>
              <a:t>bazira</a:t>
            </a:r>
            <a:r>
              <a:rPr lang="en-US" dirty="0"/>
              <a:t> se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metafori</a:t>
            </a:r>
            <a:r>
              <a:rPr lang="en-US" dirty="0"/>
              <a:t> 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>
                <a:latin typeface="Calibri" pitchFamily="34" charset="0"/>
              </a:rPr>
              <a:t>Ukoliko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nameravate</a:t>
            </a:r>
            <a:r>
              <a:rPr lang="en-US" dirty="0">
                <a:latin typeface="Calibri" pitchFamily="34" charset="0"/>
              </a:rPr>
              <a:t> da </a:t>
            </a:r>
            <a:r>
              <a:rPr lang="en-US" dirty="0" err="1">
                <a:latin typeface="Calibri" pitchFamily="34" charset="0"/>
              </a:rPr>
              <a:t>koristite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navigaciju</a:t>
            </a:r>
            <a:r>
              <a:rPr lang="en-US" dirty="0">
                <a:latin typeface="Calibri" pitchFamily="34" charset="0"/>
              </a:rPr>
              <a:t> u </a:t>
            </a:r>
            <a:r>
              <a:rPr lang="en-US" dirty="0" err="1">
                <a:latin typeface="Calibri" pitchFamily="34" charset="0"/>
              </a:rPr>
              <a:t>obliku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teksta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evo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nekoliko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saveta</a:t>
            </a:r>
            <a:r>
              <a:rPr lang="en-US" dirty="0">
                <a:latin typeface="Calibri" pitchFamily="34" charset="0"/>
              </a:rPr>
              <a:t>: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T</a:t>
            </a: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</a:rPr>
              <a:t>ekstualne</a:t>
            </a: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opcije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kreirajte</a:t>
            </a:r>
            <a:r>
              <a:rPr lang="en-US" dirty="0">
                <a:latin typeface="Calibri" pitchFamily="34" charset="0"/>
              </a:rPr>
              <a:t> da </a:t>
            </a:r>
            <a:r>
              <a:rPr lang="en-US" dirty="0" err="1">
                <a:latin typeface="Calibri" pitchFamily="34" charset="0"/>
              </a:rPr>
              <a:t>budu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kratke</a:t>
            </a:r>
            <a:r>
              <a:rPr lang="en-US" dirty="0">
                <a:latin typeface="Calibri" pitchFamily="34" charset="0"/>
              </a:rPr>
              <a:t> i </a:t>
            </a:r>
            <a:r>
              <a:rPr lang="en-US" dirty="0" err="1">
                <a:latin typeface="Calibri" pitchFamily="34" charset="0"/>
              </a:rPr>
              <a:t>jasne</a:t>
            </a:r>
            <a:r>
              <a:rPr lang="en-US" dirty="0">
                <a:latin typeface="Calibri" pitchFamily="34" charset="0"/>
              </a:rPr>
              <a:t>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>
                <a:solidFill>
                  <a:srgbClr val="FF0000"/>
                </a:solidFill>
                <a:latin typeface="Calibri" pitchFamily="34" charset="0"/>
              </a:rPr>
              <a:t>Izbegavajte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Calibri" pitchFamily="34" charset="0"/>
              </a:rPr>
              <a:t>žargon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ili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lokalnu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terminologiju</a:t>
            </a:r>
            <a:r>
              <a:rPr lang="en-US" dirty="0">
                <a:latin typeface="Calibri" pitchFamily="34" charset="0"/>
              </a:rPr>
              <a:t>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>
                <a:latin typeface="Calibri" pitchFamily="34" charset="0"/>
              </a:rPr>
              <a:t>Držite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>
                <a:latin typeface="Calibri" pitchFamily="34" charset="0"/>
              </a:rPr>
              <a:t>se </a:t>
            </a:r>
            <a:r>
              <a:rPr lang="en-US" dirty="0" err="1" smtClean="0">
                <a:latin typeface="Calibri" pitchFamily="34" charset="0"/>
              </a:rPr>
              <a:t>usvojenih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konvencija</a:t>
            </a:r>
            <a:r>
              <a:rPr lang="en-US" dirty="0">
                <a:latin typeface="Calibri" pitchFamily="34" charset="0"/>
              </a:rPr>
              <a:t> 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dirty="0">
              <a:latin typeface="Calibri" pitchFamily="34" charset="0"/>
            </a:endParaRPr>
          </a:p>
        </p:txBody>
      </p:sp>
      <p:pic>
        <p:nvPicPr>
          <p:cNvPr id="3074" name="Picture 2" descr="F:\fax\Metropolitan\Materijali\mDita materijal za predmete\IT370\IT370 2022-23\IT370-L07\resources\IT2008-HCI-DEI-GUI-DesktopNavigacija-Slika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969" y="3164578"/>
            <a:ext cx="3936164" cy="246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7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Mračni obrasci </a:t>
            </a:r>
            <a:r>
              <a:rPr lang="pl-PL" dirty="0" smtClean="0"/>
              <a:t>- Dark </a:t>
            </a:r>
            <a:r>
              <a:rPr lang="pl-PL" dirty="0"/>
              <a:t>Patterns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5228" y="5672579"/>
            <a:ext cx="8755117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https://www.youtube.com/watch?v=kxkrdLI6e6M</a:t>
            </a:r>
          </a:p>
        </p:txBody>
      </p:sp>
      <p:pic>
        <p:nvPicPr>
          <p:cNvPr id="4" name="How Dark Patterns Trick You Onlin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4483" y="1403350"/>
            <a:ext cx="7003034" cy="3939117"/>
          </a:xfrm>
        </p:spPr>
      </p:pic>
    </p:spTree>
    <p:extLst>
      <p:ext uri="{BB962C8B-B14F-4D97-AF65-F5344CB8AC3E}">
        <p14:creationId xmlns:p14="http://schemas.microsoft.com/office/powerpoint/2010/main" val="374106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5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>
                <a:solidFill>
                  <a:srgbClr val="A70431"/>
                </a:solidFill>
              </a:rPr>
              <a:t>Dizajn paterni za responsive web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Dizajn paterni za responsive web</a:t>
            </a:r>
            <a:endParaRPr lang="en-US" dirty="0"/>
          </a:p>
        </p:txBody>
      </p:sp>
      <p:pic>
        <p:nvPicPr>
          <p:cNvPr id="16386" name="Picture 2" descr="F:\fax\Metropolitan\Materijali\mDita materijal za predmete\IT370\IT370 2020-21\IT370-L07\resources\IT2008-HCI-DEI-IEUR-DizajnPaterniResponsive-Slika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8" b="8156"/>
          <a:stretch/>
        </p:blipFill>
        <p:spPr bwMode="auto">
          <a:xfrm>
            <a:off x="986253" y="1354666"/>
            <a:ext cx="4779548" cy="217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F:\fax\Metropolitan\Materijali\mDita materijal za predmete\IT370\IT370 2020-21\IT370-L07\resources\IT2008-HCI-DEI-IEUR-DizajnPaterniResponsive-Slika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3" b="12077"/>
          <a:stretch/>
        </p:blipFill>
        <p:spPr bwMode="auto">
          <a:xfrm>
            <a:off x="6586711" y="1354666"/>
            <a:ext cx="4724755" cy="231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:\fax\Metropolitan\Materijali\mDita materijal za predmete\IT370\IT370 2020-21\IT370-L07\resources\IT2008-HCI-DEI-IEUR-DizajnPaterniResponsive-Slika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2" b="8947"/>
          <a:stretch/>
        </p:blipFill>
        <p:spPr bwMode="auto">
          <a:xfrm>
            <a:off x="1045520" y="3750733"/>
            <a:ext cx="4720281" cy="22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F:\fax\Metropolitan\Materijali\mDita materijal za predmete\IT370\IT370 2020-21\IT370-L07\resources\IT2008-HCI-DEI-IEUR-DizajnPaterniResponsive-Slika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" t="8587" r="2444" b="22014"/>
          <a:stretch/>
        </p:blipFill>
        <p:spPr bwMode="auto">
          <a:xfrm>
            <a:off x="6383868" y="4012393"/>
            <a:ext cx="5308600" cy="182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6933" y="1109131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Fluid pattern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65076" y="1109125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Column drop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86927" y="3513753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Layout shifter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65070" y="3513747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 smtClean="0"/>
              <a:t>Off canvas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2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6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>
                <a:solidFill>
                  <a:srgbClr val="A70431"/>
                </a:solidFill>
              </a:rPr>
              <a:t>Tehnike animacije interfejsa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2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Animacija interfejsa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Statični dizajn </a:t>
            </a:r>
            <a:r>
              <a:rPr lang="vi-VN" dirty="0">
                <a:latin typeface="Calibri" pitchFamily="34" charset="0"/>
              </a:rPr>
              <a:t>ne daje kontekst za dešavanja između dva stanja. Šta se dešava kada kliknemo na dugme? Kako se pojavi novo stanje</a:t>
            </a:r>
            <a:r>
              <a:rPr lang="vi-VN" dirty="0" smtClean="0">
                <a:latin typeface="Calibri" pitchFamily="34" charset="0"/>
              </a:rPr>
              <a:t>?</a:t>
            </a:r>
            <a:endParaRPr lang="en-U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endParaRPr lang="sr-Latn-R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Tranzicije između dva stanja su bitan faktor </a:t>
            </a:r>
            <a:r>
              <a:rPr lang="vi-VN" dirty="0">
                <a:latin typeface="Calibri" pitchFamily="34" charset="0"/>
              </a:rPr>
              <a:t>u postizanju dobrog korisničkog iskustva. 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Ovo se postiže uz pomoć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animacije</a:t>
            </a:r>
            <a:r>
              <a:rPr lang="vi-VN" dirty="0">
                <a:latin typeface="Calibri" pitchFamily="34" charset="0"/>
              </a:rPr>
              <a:t>. </a:t>
            </a:r>
            <a:endParaRPr lang="sr-Latn-R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endParaRPr lang="sr-Latn-RS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Animacija</a:t>
            </a:r>
            <a:r>
              <a:rPr lang="vi-VN" dirty="0" smtClean="0">
                <a:latin typeface="Calibri" pitchFamily="34" charset="0"/>
              </a:rPr>
              <a:t> </a:t>
            </a:r>
            <a:r>
              <a:rPr lang="vi-VN" dirty="0">
                <a:latin typeface="Calibri" pitchFamily="34" charset="0"/>
              </a:rPr>
              <a:t>daje pomaže korisnicima da se lakše snalaze u interakciji sa sistemom i ima posebnu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estetsku vrednost</a:t>
            </a: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2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 smtClean="0"/>
              <a:t>12 Osnovnih principa animacije</a:t>
            </a:r>
            <a:endParaRPr lang="en-US" dirty="0"/>
          </a:p>
        </p:txBody>
      </p:sp>
      <p:pic>
        <p:nvPicPr>
          <p:cNvPr id="3" name="The Illusion of Life - Principle of Animation - 12 Basic Principle of Anima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5077" y="1115484"/>
            <a:ext cx="7355418" cy="4137329"/>
          </a:xfrm>
        </p:spPr>
      </p:pic>
      <p:sp>
        <p:nvSpPr>
          <p:cNvPr id="7" name="TextBox 6"/>
          <p:cNvSpPr txBox="1"/>
          <p:nvPr/>
        </p:nvSpPr>
        <p:spPr>
          <a:xfrm>
            <a:off x="1755228" y="5672579"/>
            <a:ext cx="8755117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https://www.youtube.com/watch?v=yiGY0qiy8fY</a:t>
            </a:r>
          </a:p>
        </p:txBody>
      </p:sp>
    </p:spTree>
    <p:extLst>
      <p:ext uri="{BB962C8B-B14F-4D97-AF65-F5344CB8AC3E}">
        <p14:creationId xmlns:p14="http://schemas.microsoft.com/office/powerpoint/2010/main" val="388580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Razvojni alati - okruženja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nn-NO" dirty="0">
                <a:solidFill>
                  <a:srgbClr val="FF0000"/>
                </a:solidFill>
              </a:rPr>
              <a:t>Razvojna okruženja mogu </a:t>
            </a:r>
            <a:r>
              <a:rPr lang="nn-NO" dirty="0" smtClean="0">
                <a:solidFill>
                  <a:srgbClr val="FF0000"/>
                </a:solidFill>
              </a:rPr>
              <a:t>uključiti</a:t>
            </a:r>
            <a:r>
              <a:rPr lang="nn-NO" dirty="0" smtClean="0"/>
              <a:t>: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nn-NO" dirty="0" smtClean="0"/>
              <a:t>Programe</a:t>
            </a:r>
            <a:r>
              <a:rPr lang="nn-NO" dirty="0"/>
              <a:t>, </a:t>
            </a:r>
            <a:endParaRPr lang="nn-NO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nn-NO" dirty="0" smtClean="0"/>
              <a:t>Kompajlere</a:t>
            </a:r>
            <a:r>
              <a:rPr lang="nn-NO" dirty="0"/>
              <a:t>, </a:t>
            </a:r>
            <a:endParaRPr lang="nn-NO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nn-NO" dirty="0" smtClean="0"/>
              <a:t>Biblioteke </a:t>
            </a:r>
            <a:r>
              <a:rPr lang="nn-NO" dirty="0"/>
              <a:t>koda, </a:t>
            </a:r>
            <a:endParaRPr lang="nn-NO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nn-NO" dirty="0" smtClean="0"/>
              <a:t>Setove </a:t>
            </a:r>
            <a:r>
              <a:rPr lang="nn-NO" dirty="0"/>
              <a:t>alatki i </a:t>
            </a:r>
            <a:endParaRPr lang="nn-NO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nn-NO" dirty="0" smtClean="0"/>
              <a:t>API-je </a:t>
            </a:r>
            <a:r>
              <a:rPr lang="nn-NO" dirty="0"/>
              <a:t>(application programming interface) </a:t>
            </a:r>
            <a:endParaRPr lang="nn-NO" dirty="0" smtClean="0"/>
          </a:p>
          <a:p>
            <a:pPr marL="1028700" lvl="1" indent="-342900">
              <a:buFont typeface="Wingdings" pitchFamily="2" charset="2"/>
              <a:buChar char="Ø"/>
            </a:pPr>
            <a:endParaRPr lang="nn-NO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>
                <a:solidFill>
                  <a:srgbClr val="FF0000"/>
                </a:solidFill>
              </a:rPr>
              <a:t>Razvojni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alati</a:t>
            </a:r>
            <a:r>
              <a:rPr lang="en-US" dirty="0"/>
              <a:t> </a:t>
            </a:r>
            <a:r>
              <a:rPr lang="en-US" dirty="0" err="1"/>
              <a:t>sadrže</a:t>
            </a:r>
            <a:r>
              <a:rPr lang="en-US" dirty="0"/>
              <a:t> </a:t>
            </a:r>
            <a:r>
              <a:rPr lang="en-US" dirty="0" err="1"/>
              <a:t>dosta</a:t>
            </a:r>
            <a:r>
              <a:rPr lang="en-US" dirty="0"/>
              <a:t> </a:t>
            </a:r>
            <a:r>
              <a:rPr lang="en-US" dirty="0" err="1"/>
              <a:t>korisnog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pomaže</a:t>
            </a:r>
            <a:r>
              <a:rPr lang="en-US" dirty="0">
                <a:solidFill>
                  <a:srgbClr val="FF0000"/>
                </a:solidFill>
              </a:rPr>
              <a:t> i </a:t>
            </a:r>
            <a:r>
              <a:rPr lang="en-US" dirty="0" err="1">
                <a:solidFill>
                  <a:srgbClr val="FF0000"/>
                </a:solidFill>
              </a:rPr>
              <a:t>ubrzava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kreiranje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korisničkih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aplikacija</a:t>
            </a:r>
            <a:r>
              <a:rPr lang="en-US" dirty="0"/>
              <a:t>, </a:t>
            </a:r>
            <a:r>
              <a:rPr lang="en-US" dirty="0" err="1"/>
              <a:t>ali</a:t>
            </a:r>
            <a:r>
              <a:rPr lang="en-US" dirty="0"/>
              <a:t> se </a:t>
            </a:r>
            <a:r>
              <a:rPr lang="en-US" dirty="0" err="1"/>
              <a:t>generalno</a:t>
            </a:r>
            <a:r>
              <a:rPr lang="en-US" dirty="0"/>
              <a:t> </a:t>
            </a:r>
            <a:r>
              <a:rPr lang="en-US" dirty="0" err="1"/>
              <a:t>fokusira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određene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.</a:t>
            </a:r>
          </a:p>
          <a:p>
            <a:pPr marL="342900" indent="-342900">
              <a:buFont typeface="Courier New" pitchFamily="49" charset="0"/>
              <a:buChar char="o"/>
            </a:pPr>
            <a:endParaRPr lang="nn-NO" dirty="0"/>
          </a:p>
        </p:txBody>
      </p:sp>
    </p:spTree>
    <p:extLst>
      <p:ext uri="{BB962C8B-B14F-4D97-AF65-F5344CB8AC3E}">
        <p14:creationId xmlns:p14="http://schemas.microsoft.com/office/powerpoint/2010/main" val="2250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Animacija u kontekstu interfejsa</a:t>
            </a:r>
            <a:endParaRPr lang="en-US" dirty="0"/>
          </a:p>
        </p:txBody>
      </p:sp>
      <p:pic>
        <p:nvPicPr>
          <p:cNvPr id="18434" name="Picture 2" descr="F:\fax\Metropolitan\Materijali\Predavanja i prezentacije 2021_2022\IT370 Prezentacije\L07\aape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2" y="1128071"/>
            <a:ext cx="3490543" cy="244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F:\fax\Metropolitan\Materijali\Predavanja i prezentacije 2021_2022\IT370 Prezentacije\L07\slidei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633" y="1128071"/>
            <a:ext cx="3492654" cy="24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F:\fax\Metropolitan\Materijali\Predavanja i prezentacije 2021_2022\IT370 Prezentacije\L07\nav-drawe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11" y="3571451"/>
            <a:ext cx="1936889" cy="213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F:\fax\Metropolitan\Materijali\Predavanja i prezentacije 2021_2022\IT370 Prezentacije\L07\mouse-over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03" y="1744133"/>
            <a:ext cx="23050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F:\fax\Metropolitan\Materijali\Predavanja i prezentacije 2021_2022\IT370 Prezentacije\L07\fokus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957" y="1744133"/>
            <a:ext cx="2920662" cy="298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47427" y="5230967"/>
            <a:ext cx="7319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https://medium.com/@</a:t>
            </a:r>
            <a:r>
              <a:rPr lang="en-US" dirty="0" smtClean="0">
                <a:hlinkClick r:id="rId7"/>
              </a:rPr>
              <a:t>ruthiran_b/disneys-motion-principles-in-designing-interface-animations-9ac7707a2b43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41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70431"/>
                </a:solidFill>
              </a:rPr>
              <a:t>7 – </a:t>
            </a:r>
            <a:r>
              <a:rPr lang="sr-Latn-RS" dirty="0">
                <a:solidFill>
                  <a:srgbClr val="A70431"/>
                </a:solidFill>
              </a:rPr>
              <a:t>Perspektiva korisnika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6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Tri pitanja iz korisničke perspektive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Dobar dizajn </a:t>
            </a:r>
            <a:r>
              <a:rPr lang="vi-VN" dirty="0">
                <a:latin typeface="Calibri" pitchFamily="34" charset="0"/>
              </a:rPr>
              <a:t>će komunicirati tri stvari:</a:t>
            </a:r>
          </a:p>
          <a:p>
            <a:pPr marL="1143000" lvl="1" indent="-457200">
              <a:buFont typeface="+mj-lt"/>
              <a:buAutoNum type="arabicPeriod"/>
            </a:pPr>
            <a:r>
              <a:rPr lang="vi-VN" sz="2400" dirty="0" smtClean="0">
                <a:latin typeface="Calibri" pitchFamily="34" charset="0"/>
              </a:rPr>
              <a:t>Šta </a:t>
            </a:r>
            <a:r>
              <a:rPr lang="vi-VN" sz="2400" dirty="0">
                <a:latin typeface="Calibri" pitchFamily="34" charset="0"/>
              </a:rPr>
              <a:t>je ovo?</a:t>
            </a:r>
          </a:p>
          <a:p>
            <a:pPr marL="1143000" lvl="1" indent="-457200">
              <a:buFont typeface="+mj-lt"/>
              <a:buAutoNum type="arabicPeriod"/>
            </a:pPr>
            <a:r>
              <a:rPr lang="vi-VN" sz="2400" dirty="0" smtClean="0">
                <a:latin typeface="Calibri" pitchFamily="34" charset="0"/>
              </a:rPr>
              <a:t>Koja </a:t>
            </a:r>
            <a:r>
              <a:rPr lang="vi-VN" sz="2400" dirty="0">
                <a:latin typeface="Calibri" pitchFamily="34" charset="0"/>
              </a:rPr>
              <a:t>je korist za korisnika?</a:t>
            </a:r>
          </a:p>
          <a:p>
            <a:pPr marL="1143000" lvl="1" indent="-457200">
              <a:buFont typeface="+mj-lt"/>
              <a:buAutoNum type="arabicPeriod"/>
            </a:pPr>
            <a:r>
              <a:rPr lang="vi-VN" sz="2400" dirty="0" smtClean="0">
                <a:latin typeface="Calibri" pitchFamily="34" charset="0"/>
              </a:rPr>
              <a:t>Šta </a:t>
            </a:r>
            <a:r>
              <a:rPr lang="vi-VN" sz="2400" dirty="0">
                <a:latin typeface="Calibri" pitchFamily="34" charset="0"/>
              </a:rPr>
              <a:t>treba da urade sledeće?</a:t>
            </a: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1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Šta je ovo?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Uvek je dobra ideja da imate naslov ili sliku (ili oboje) koji odgovara na pitanje: "Šta je ovo?”</a:t>
            </a:r>
          </a:p>
        </p:txBody>
      </p:sp>
      <p:pic>
        <p:nvPicPr>
          <p:cNvPr id="19458" name="Picture 2" descr="F:\fax\Metropolitan\Materijali\mDita materijal za predmete\IT370\IT370 2020-21\IT370-L07\resources\IT2008-HCI-DEI-IEUR-KORISNIK-Slika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17" y="1972734"/>
            <a:ext cx="5181150" cy="38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93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l-PL" dirty="0"/>
              <a:t>Koja je korist za korisnika?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Korisnička motivacija </a:t>
            </a:r>
            <a:r>
              <a:rPr lang="vi-VN" dirty="0">
                <a:latin typeface="Calibri" pitchFamily="34" charset="0"/>
              </a:rPr>
              <a:t>je hiljadu puta vrednija od lepote ili upotrebljivosti - za kompaniju - ali se tome posvećuje najmanje pažnje.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352" y="2242781"/>
            <a:ext cx="5488648" cy="3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pt-BR" dirty="0"/>
              <a:t>Šta treba da urade sledeće?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Ako korisnik razume šta je i motivisan je da nauči ili vidi više, njihova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sledeća akcija treba da bude očigledna</a:t>
            </a:r>
            <a:r>
              <a:rPr lang="vi-VN" dirty="0">
                <a:latin typeface="Calibri" pitchFamily="34" charset="0"/>
              </a:rPr>
              <a:t> u dizajnu.</a:t>
            </a:r>
          </a:p>
        </p:txBody>
      </p:sp>
      <p:pic>
        <p:nvPicPr>
          <p:cNvPr id="20482" name="Picture 2" descr="F:\fax\Metropolitan\Materijali\mDita materijal za predmete\IT370\IT370 2020-21\IT370-L07\resources\IT2008-HCI-DEI-IEUR-KORISNIK-Slika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129" y="2172726"/>
            <a:ext cx="5245742" cy="37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27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34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dirty="0" err="1" smtClean="0"/>
              <a:t>Primeri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 smtClean="0">
                <a:latin typeface="Calibri" pitchFamily="34" charset="0"/>
              </a:rPr>
              <a:t>Primer </a:t>
            </a:r>
            <a:r>
              <a:rPr lang="vi-VN" dirty="0">
                <a:latin typeface="Calibri" pitchFamily="34" charset="0"/>
              </a:rPr>
              <a:t>problema koje rešavamo brže pomoću razvojnih alata: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sz="1800" dirty="0">
                <a:latin typeface="Calibri" pitchFamily="34" charset="0"/>
              </a:rPr>
              <a:t>Umetničko crtanje, muzičke kompozicije i mehanički problemi - </a:t>
            </a:r>
            <a:r>
              <a:rPr lang="vi-VN" sz="1800" dirty="0">
                <a:solidFill>
                  <a:srgbClr val="FF0000"/>
                </a:solidFill>
                <a:latin typeface="Calibri" pitchFamily="34" charset="0"/>
              </a:rPr>
              <a:t>CAD</a:t>
            </a:r>
            <a:r>
              <a:rPr lang="vi-VN" sz="1800" dirty="0">
                <a:latin typeface="Calibri" pitchFamily="34" charset="0"/>
              </a:rPr>
              <a:t> (Computer Aided Design )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sz="1800" dirty="0" smtClean="0">
                <a:solidFill>
                  <a:srgbClr val="FF0000"/>
                </a:solidFill>
                <a:latin typeface="Calibri" pitchFamily="34" charset="0"/>
              </a:rPr>
              <a:t>Kompajlere</a:t>
            </a:r>
            <a:r>
              <a:rPr lang="vi-VN" sz="1800" dirty="0" smtClean="0">
                <a:latin typeface="Calibri" pitchFamily="34" charset="0"/>
              </a:rPr>
              <a:t> </a:t>
            </a:r>
            <a:r>
              <a:rPr lang="vi-VN" sz="1800" dirty="0">
                <a:latin typeface="Calibri" pitchFamily="34" charset="0"/>
              </a:rPr>
              <a:t>za različite programske jezike i specifične mašine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sz="1800" dirty="0">
                <a:latin typeface="Calibri" pitchFamily="34" charset="0"/>
              </a:rPr>
              <a:t>Aplikacije za </a:t>
            </a:r>
            <a:r>
              <a:rPr lang="vi-VN" sz="1800" dirty="0">
                <a:solidFill>
                  <a:srgbClr val="FF0000"/>
                </a:solidFill>
                <a:latin typeface="Calibri" pitchFamily="34" charset="0"/>
              </a:rPr>
              <a:t>finansijsko modelovanje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sz="1800" dirty="0" smtClean="0">
                <a:solidFill>
                  <a:srgbClr val="FF0000"/>
                </a:solidFill>
                <a:latin typeface="Calibri" pitchFamily="34" charset="0"/>
              </a:rPr>
              <a:t>Multimedijski </a:t>
            </a:r>
            <a:r>
              <a:rPr lang="vi-VN" sz="1800" dirty="0">
                <a:solidFill>
                  <a:srgbClr val="FF0000"/>
                </a:solidFill>
                <a:latin typeface="Calibri" pitchFamily="34" charset="0"/>
              </a:rPr>
              <a:t>alati </a:t>
            </a:r>
            <a:r>
              <a:rPr lang="vi-VN" sz="1800" dirty="0">
                <a:latin typeface="Calibri" pitchFamily="34" charset="0"/>
              </a:rPr>
              <a:t>- reprodukcija i kreiranje multimedijskog sadržaja </a:t>
            </a:r>
            <a:endParaRPr lang="en-US" sz="1800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sz="1800" dirty="0">
                <a:solidFill>
                  <a:srgbClr val="FF0000"/>
                </a:solidFill>
                <a:latin typeface="Calibri" pitchFamily="34" charset="0"/>
              </a:rPr>
              <a:t>CSS</a:t>
            </a:r>
            <a:r>
              <a:rPr lang="vi-VN" sz="1800" dirty="0">
                <a:latin typeface="Calibri" pitchFamily="34" charset="0"/>
              </a:rPr>
              <a:t> i </a:t>
            </a:r>
            <a:r>
              <a:rPr lang="vi-VN" sz="1800" dirty="0">
                <a:solidFill>
                  <a:srgbClr val="FF0000"/>
                </a:solidFill>
                <a:latin typeface="Calibri" pitchFamily="34" charset="0"/>
              </a:rPr>
              <a:t>HTML</a:t>
            </a:r>
            <a:r>
              <a:rPr lang="vi-VN" sz="1800" dirty="0">
                <a:latin typeface="Calibri" pitchFamily="34" charset="0"/>
              </a:rPr>
              <a:t> okruženje – Bootstrap / Foundation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sz="1800" dirty="0">
                <a:latin typeface="Calibri" pitchFamily="34" charset="0"/>
              </a:rPr>
              <a:t>Ajax okruženje / JavaScript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sz="1800" dirty="0">
                <a:solidFill>
                  <a:srgbClr val="FF0000"/>
                </a:solidFill>
                <a:latin typeface="Calibri" pitchFamily="34" charset="0"/>
              </a:rPr>
              <a:t>Web application </a:t>
            </a:r>
            <a:r>
              <a:rPr lang="vi-VN" sz="1800" dirty="0">
                <a:latin typeface="Calibri" pitchFamily="34" charset="0"/>
              </a:rPr>
              <a:t>framework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sz="1800" dirty="0">
                <a:latin typeface="Calibri" pitchFamily="34" charset="0"/>
              </a:rPr>
              <a:t>Aplikaciono okruženje (Application framework ) – </a:t>
            </a:r>
            <a:r>
              <a:rPr lang="vi-VN" sz="1800" dirty="0">
                <a:solidFill>
                  <a:srgbClr val="FF0000"/>
                </a:solidFill>
                <a:latin typeface="Calibri" pitchFamily="34" charset="0"/>
              </a:rPr>
              <a:t>GUI aplikacije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sz="1800" dirty="0" smtClean="0">
                <a:latin typeface="Calibri" pitchFamily="34" charset="0"/>
              </a:rPr>
              <a:t>Microsoft </a:t>
            </a:r>
            <a:r>
              <a:rPr lang="vi-VN" sz="1800" dirty="0">
                <a:solidFill>
                  <a:srgbClr val="FF0000"/>
                </a:solidFill>
                <a:latin typeface="Calibri" pitchFamily="34" charset="0"/>
              </a:rPr>
              <a:t>.NET </a:t>
            </a:r>
            <a:r>
              <a:rPr lang="vi-VN" sz="1800" dirty="0" smtClean="0">
                <a:latin typeface="Calibri" pitchFamily="34" charset="0"/>
              </a:rPr>
              <a:t>framework</a:t>
            </a:r>
            <a:r>
              <a:rPr lang="en-US" sz="1800" dirty="0" smtClean="0">
                <a:latin typeface="Calibri" pitchFamily="34" charset="0"/>
              </a:rPr>
              <a:t> …</a:t>
            </a:r>
            <a:endParaRPr lang="vi-VN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10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Microsoft .NET Framework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Zvanični jezici: C#, VB.NET, C++.NET, J#, F# i JScript.NET </a:t>
            </a:r>
            <a:endParaRPr lang="en-U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CLR</a:t>
            </a:r>
            <a:r>
              <a:rPr lang="vi-VN" dirty="0">
                <a:latin typeface="Calibri" pitchFamily="34" charset="0"/>
              </a:rPr>
              <a:t> (</a:t>
            </a:r>
            <a:r>
              <a:rPr lang="vi-VN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</a:rPr>
              <a:t>Common Language Runtime</a:t>
            </a:r>
            <a:r>
              <a:rPr lang="vi-VN" dirty="0">
                <a:latin typeface="Calibri" pitchFamily="34" charset="0"/>
              </a:rPr>
              <a:t>) –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virtuela 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mašina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upravlja izvršavanjem .NET programa</a:t>
            </a:r>
            <a:r>
              <a:rPr lang="vi-VN" dirty="0">
                <a:latin typeface="Calibri" pitchFamily="34" charset="0"/>
              </a:rPr>
              <a:t>, objektno orijentisana platforma za razvoj Windows i Web aplikacija, zajednička za sve pomenute jezike 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 smtClean="0">
                <a:latin typeface="Calibri" pitchFamily="34" charset="0"/>
              </a:rPr>
              <a:t>Brojne </a:t>
            </a:r>
            <a:r>
              <a:rPr lang="vi-VN" dirty="0">
                <a:latin typeface="Calibri" pitchFamily="34" charset="0"/>
              </a:rPr>
              <a:t>srodne biblioteke klasa, objedinjene pod imenom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biblioteka klasa 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Frameworka</a:t>
            </a:r>
            <a:r>
              <a:rPr lang="vi-VN" dirty="0" smtClean="0">
                <a:latin typeface="Calibri" pitchFamily="34" charset="0"/>
              </a:rPr>
              <a:t>(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FCL</a:t>
            </a:r>
            <a:r>
              <a:rPr lang="vi-VN" dirty="0">
                <a:latin typeface="Calibri" pitchFamily="34" charset="0"/>
              </a:rPr>
              <a:t>) 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U ovu familiju spadaju i okruženja za mobilne uređaje: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.NET Compact Framework </a:t>
            </a:r>
            <a:r>
              <a:rPr lang="vi-VN" dirty="0">
                <a:latin typeface="Calibri" pitchFamily="34" charset="0"/>
              </a:rPr>
              <a:t/>
            </a:r>
            <a:br>
              <a:rPr lang="vi-VN" dirty="0">
                <a:latin typeface="Calibri" pitchFamily="34" charset="0"/>
              </a:rPr>
            </a:br>
            <a:endParaRPr lang="vi-VN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27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dirty="0"/>
              <a:t>Microsoft Visual Studio IDE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Zajedno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porastom</a:t>
            </a:r>
            <a:r>
              <a:rPr lang="en-US" dirty="0"/>
              <a:t> </a:t>
            </a:r>
            <a:r>
              <a:rPr lang="en-US" dirty="0" err="1"/>
              <a:t>produktivnosti</a:t>
            </a:r>
            <a:r>
              <a:rPr lang="en-US" dirty="0"/>
              <a:t> </a:t>
            </a:r>
            <a:r>
              <a:rPr lang="en-US" dirty="0" err="1"/>
              <a:t>programera</a:t>
            </a:r>
            <a:r>
              <a:rPr lang="en-US" dirty="0"/>
              <a:t>, </a:t>
            </a:r>
            <a:r>
              <a:rPr lang="en-US" dirty="0" err="1"/>
              <a:t>došlo</a:t>
            </a:r>
            <a:r>
              <a:rPr lang="en-US" dirty="0"/>
              <a:t> je i do </a:t>
            </a:r>
            <a:r>
              <a:rPr lang="en-US" dirty="0" err="1">
                <a:solidFill>
                  <a:srgbClr val="FF0000"/>
                </a:solidFill>
              </a:rPr>
              <a:t>porasta</a:t>
            </a:r>
            <a:r>
              <a:rPr lang="en-US" dirty="0">
                <a:solidFill>
                  <a:srgbClr val="FF0000"/>
                </a:solidFill>
              </a:rPr>
              <a:t> u </a:t>
            </a:r>
            <a:r>
              <a:rPr lang="en-US" dirty="0" err="1">
                <a:solidFill>
                  <a:srgbClr val="FF0000"/>
                </a:solidFill>
              </a:rPr>
              <a:t>veličini</a:t>
            </a:r>
            <a:r>
              <a:rPr lang="en-US" dirty="0">
                <a:solidFill>
                  <a:srgbClr val="FF0000"/>
                </a:solidFill>
              </a:rPr>
              <a:t> i </a:t>
            </a:r>
            <a:r>
              <a:rPr lang="en-US" dirty="0" err="1">
                <a:solidFill>
                  <a:srgbClr val="FF0000"/>
                </a:solidFill>
              </a:rPr>
              <a:t>kompleksnosti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razvojnih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projekata</a:t>
            </a:r>
            <a:r>
              <a:rPr lang="en-US" dirty="0">
                <a:solidFill>
                  <a:srgbClr val="FF0000"/>
                </a:solidFill>
              </a:rPr>
              <a:t> i </a:t>
            </a:r>
            <a:r>
              <a:rPr lang="en-US" dirty="0" err="1">
                <a:solidFill>
                  <a:srgbClr val="FF0000"/>
                </a:solidFill>
              </a:rPr>
              <a:t>timova</a:t>
            </a:r>
            <a:r>
              <a:rPr lang="en-US" dirty="0"/>
              <a:t>. 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Visual Studio</a:t>
            </a:r>
            <a:r>
              <a:rPr lang="en-US" dirty="0"/>
              <a:t> 2005 i 2008, 2019 </a:t>
            </a:r>
            <a:r>
              <a:rPr lang="en-US" dirty="0" err="1"/>
              <a:t>nastali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da bi </a:t>
            </a:r>
            <a:r>
              <a:rPr lang="en-US" dirty="0" err="1"/>
              <a:t>pomogli</a:t>
            </a:r>
            <a:r>
              <a:rPr lang="en-US" dirty="0"/>
              <a:t> </a:t>
            </a:r>
            <a:r>
              <a:rPr lang="en-US" dirty="0" err="1"/>
              <a:t>programerima</a:t>
            </a:r>
            <a:r>
              <a:rPr lang="en-US" dirty="0"/>
              <a:t> u </a:t>
            </a:r>
            <a:r>
              <a:rPr lang="en-US" dirty="0" err="1"/>
              <a:t>timovima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veličina</a:t>
            </a:r>
            <a:r>
              <a:rPr lang="en-US" dirty="0"/>
              <a:t> da </a:t>
            </a:r>
            <a:r>
              <a:rPr lang="en-US" dirty="0" err="1"/>
              <a:t>povećaju</a:t>
            </a:r>
            <a:r>
              <a:rPr lang="en-US" dirty="0"/>
              <a:t> </a:t>
            </a:r>
            <a:r>
              <a:rPr lang="en-US" dirty="0" err="1"/>
              <a:t>međusobnu</a:t>
            </a:r>
            <a:r>
              <a:rPr lang="en-US" dirty="0"/>
              <a:t> </a:t>
            </a:r>
            <a:r>
              <a:rPr lang="en-US" dirty="0" err="1"/>
              <a:t>saradnju</a:t>
            </a:r>
            <a:r>
              <a:rPr lang="en-US" dirty="0"/>
              <a:t> i </a:t>
            </a:r>
            <a:r>
              <a:rPr lang="en-US" dirty="0" err="1"/>
              <a:t>smanje</a:t>
            </a:r>
            <a:r>
              <a:rPr lang="en-US" dirty="0"/>
              <a:t> </a:t>
            </a:r>
            <a:r>
              <a:rPr lang="en-US" dirty="0" err="1"/>
              <a:t>kompleksnost</a:t>
            </a:r>
            <a:r>
              <a:rPr lang="en-US" dirty="0"/>
              <a:t> </a:t>
            </a:r>
            <a:r>
              <a:rPr lang="en-US" dirty="0" err="1"/>
              <a:t>razvoja</a:t>
            </a:r>
            <a:r>
              <a:rPr lang="en-US" dirty="0"/>
              <a:t>. </a:t>
            </a:r>
            <a:endParaRPr lang="en-US" dirty="0" smtClean="0"/>
          </a:p>
          <a:p>
            <a:pPr marL="342900" indent="-342900">
              <a:buFont typeface="Courier New" pitchFamily="49" charset="0"/>
              <a:buChar char="o"/>
            </a:pPr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>
                <a:hlinkClick r:id="rId2"/>
              </a:rPr>
              <a:t>https://visualstudio.microsoft.com/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2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>
                <a:solidFill>
                  <a:srgbClr val="A70431"/>
                </a:solidFill>
              </a:rPr>
              <a:t>Dizajn paterni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dirty="0" err="1" smtClean="0"/>
              <a:t>Dizajn</a:t>
            </a:r>
            <a:r>
              <a:rPr lang="en-US" dirty="0" smtClean="0"/>
              <a:t> </a:t>
            </a:r>
            <a:r>
              <a:rPr lang="en-US" dirty="0" err="1" smtClean="0"/>
              <a:t>patern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1" y="1403585"/>
            <a:ext cx="8135408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>
                <a:solidFill>
                  <a:srgbClr val="FF0000"/>
                </a:solidFill>
              </a:rPr>
              <a:t>Dizajn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patern</a:t>
            </a:r>
            <a:r>
              <a:rPr lang="en-US" dirty="0" smtClean="0"/>
              <a:t> </a:t>
            </a:r>
            <a:r>
              <a:rPr lang="en-US" dirty="0"/>
              <a:t>je </a:t>
            </a:r>
            <a:r>
              <a:rPr lang="en-US" dirty="0" err="1" smtClean="0"/>
              <a:t>generalno</a:t>
            </a:r>
            <a:r>
              <a:rPr lang="sr-Latn-RS" dirty="0" smtClean="0"/>
              <a:t> </a:t>
            </a:r>
            <a:r>
              <a:rPr lang="sr-Latn-RS" dirty="0" smtClean="0">
                <a:solidFill>
                  <a:srgbClr val="FF0000"/>
                </a:solidFill>
              </a:rPr>
              <a:t>višestruko upotrebljivo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rešenje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uobičajene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u </a:t>
            </a:r>
            <a:r>
              <a:rPr lang="en-US" dirty="0" err="1"/>
              <a:t>okviru</a:t>
            </a:r>
            <a:r>
              <a:rPr lang="en-US" dirty="0"/>
              <a:t> </a:t>
            </a:r>
            <a:r>
              <a:rPr lang="en-US" dirty="0" err="1"/>
              <a:t>zadatog</a:t>
            </a:r>
            <a:r>
              <a:rPr lang="en-US" dirty="0"/>
              <a:t> </a:t>
            </a:r>
            <a:r>
              <a:rPr lang="en-US" dirty="0" err="1"/>
              <a:t>konteksta</a:t>
            </a:r>
            <a:r>
              <a:rPr lang="en-US" dirty="0"/>
              <a:t> u </a:t>
            </a:r>
            <a:r>
              <a:rPr lang="en-US" dirty="0" err="1"/>
              <a:t>dizajnu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 smtClean="0"/>
              <a:t>.</a:t>
            </a:r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endParaRPr lang="en-US" sz="1200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 smtClean="0">
                <a:latin typeface="Calibri" pitchFamily="34" charset="0"/>
              </a:rPr>
              <a:t>Ideju </a:t>
            </a:r>
            <a:r>
              <a:rPr lang="vi-VN" dirty="0">
                <a:latin typeface="Calibri" pitchFamily="34" charset="0"/>
              </a:rPr>
              <a:t>dizajn paterna je uveo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arhitekta 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Chistopher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Aleksander </a:t>
            </a:r>
            <a:r>
              <a:rPr lang="vi-VN" dirty="0">
                <a:latin typeface="Calibri" pitchFamily="34" charset="0"/>
              </a:rPr>
              <a:t>u cilju korišćenja u urbanom planiranju i građevinskoj arhitekturi. </a:t>
            </a:r>
            <a:endParaRPr lang="en-U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endParaRPr lang="en-US" sz="1400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Dizajn patern obuhvata: </a:t>
            </a:r>
            <a:endParaRPr lang="en-U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D</a:t>
            </a:r>
            <a:r>
              <a:rPr lang="vi-VN" dirty="0" smtClean="0">
                <a:latin typeface="Calibri" pitchFamily="34" charset="0"/>
              </a:rPr>
              <a:t>izajnerski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problem</a:t>
            </a:r>
            <a:r>
              <a:rPr lang="vi-VN" dirty="0">
                <a:latin typeface="Calibri" pitchFamily="34" charset="0"/>
              </a:rPr>
              <a:t> koji treba rešiti, </a:t>
            </a:r>
            <a:endParaRPr lang="en-U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R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ešenje</a:t>
            </a:r>
            <a:r>
              <a:rPr lang="vi-VN" dirty="0" smtClean="0">
                <a:latin typeface="Calibri" pitchFamily="34" charset="0"/>
              </a:rPr>
              <a:t> problema,</a:t>
            </a:r>
            <a:endParaRPr lang="en-U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  <a:latin typeface="Calibri" pitchFamily="34" charset="0"/>
              </a:rPr>
              <a:t>K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ontekst </a:t>
            </a:r>
            <a:r>
              <a:rPr lang="vi-VN" dirty="0">
                <a:latin typeface="Calibri" pitchFamily="34" charset="0"/>
              </a:rPr>
              <a:t>u kome to rešenje može da se primeni.</a:t>
            </a:r>
          </a:p>
          <a:p>
            <a:pPr marL="342900" indent="-342900">
              <a:buFont typeface="Courier New" pitchFamily="49" charset="0"/>
              <a:buChar char="o"/>
            </a:pPr>
            <a:endParaRPr lang="vi-VN" dirty="0"/>
          </a:p>
          <a:p>
            <a:pPr marL="342900" indent="-342900">
              <a:buFont typeface="Courier New" pitchFamily="49" charset="0"/>
              <a:buChar char="o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3608" y="1163319"/>
            <a:ext cx="2998259" cy="47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5" id="{3C7963E8-2E92-4051-8841-17B6C509787B}" vid="{B4AD632A-5109-4449-AC02-876F02E70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5" id="{3C7963E8-2E92-4051-8841-17B6C509787B}" vid="{F0C5EFAE-7693-46CA-AAA3-4BE31CEE6D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7105</TotalTime>
  <Words>1372</Words>
  <Application>Microsoft Office PowerPoint</Application>
  <PresentationFormat>Custom</PresentationFormat>
  <Paragraphs>163</Paragraphs>
  <Slides>46</Slides>
  <Notes>0</Notes>
  <HiddenSlides>0</HiddenSlides>
  <MMClips>4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Custom Design</vt:lpstr>
      <vt:lpstr>Office Theme</vt:lpstr>
      <vt:lpstr>Image</vt:lpstr>
      <vt:lpstr>PowerPoint Presentation</vt:lpstr>
      <vt:lpstr>1 – Razvojno okruženje</vt:lpstr>
      <vt:lpstr>Razvojni alati - okruženja</vt:lpstr>
      <vt:lpstr>Razvojni alati - okruženja</vt:lpstr>
      <vt:lpstr>Primeri</vt:lpstr>
      <vt:lpstr>Microsoft .NET Framework</vt:lpstr>
      <vt:lpstr>Microsoft Visual Studio IDE</vt:lpstr>
      <vt:lpstr>2 – Dizajn paterni</vt:lpstr>
      <vt:lpstr>Dizajn patern</vt:lpstr>
      <vt:lpstr>Dizajn paterni za mobilne telefone</vt:lpstr>
      <vt:lpstr>Materijalni dizajn sistem</vt:lpstr>
      <vt:lpstr>Materijalni dizajn sistem</vt:lpstr>
      <vt:lpstr>3 – Paterni web stranica</vt:lpstr>
      <vt:lpstr>Dizajn paterni efikasnog web layouta</vt:lpstr>
      <vt:lpstr>3 Box-a (kutije)</vt:lpstr>
      <vt:lpstr>3D screenshot-ovi</vt:lpstr>
      <vt:lpstr>Napredni grid sistem</vt:lpstr>
      <vt:lpstr>Jedna Scroll stranica</vt:lpstr>
      <vt:lpstr>Grafička ilustracija</vt:lpstr>
      <vt:lpstr>5 Box-a</vt:lpstr>
      <vt:lpstr>Fiksirani sidebar</vt:lpstr>
      <vt:lpstr>Headline i galerija</vt:lpstr>
      <vt:lpstr>Naglašena fotografija</vt:lpstr>
      <vt:lpstr>Full screen fotografija</vt:lpstr>
      <vt:lpstr>Dizajn trendovi u mobilnim aplikacijama</vt:lpstr>
      <vt:lpstr>4 – Desktop navigacija</vt:lpstr>
      <vt:lpstr>Veb navigacija za desktop prikaz</vt:lpstr>
      <vt:lpstr>Primarna navigacija</vt:lpstr>
      <vt:lpstr>Sekundarna navigacija</vt:lpstr>
      <vt:lpstr>Efikasni modeli navigacije (Horizontalna)</vt:lpstr>
      <vt:lpstr>Efikasni modeli navigacije (Vertikalna)</vt:lpstr>
      <vt:lpstr>Pravljenje grupa u navigaciji</vt:lpstr>
      <vt:lpstr>Ikonografija i korišćenje jezika</vt:lpstr>
      <vt:lpstr>Mračni obrasci - Dark Patterns</vt:lpstr>
      <vt:lpstr>5 – Dizajn paterni za responsive web</vt:lpstr>
      <vt:lpstr>Dizajn paterni za responsive web</vt:lpstr>
      <vt:lpstr>6 – Tehnike animacije interfejsa</vt:lpstr>
      <vt:lpstr>Animacija interfejsa</vt:lpstr>
      <vt:lpstr>12 Osnovnih principa animacije</vt:lpstr>
      <vt:lpstr>Animacija u kontekstu interfejsa</vt:lpstr>
      <vt:lpstr>7 – Perspektiva korisnika</vt:lpstr>
      <vt:lpstr>Tri pitanja iz korisničke perspektive</vt:lpstr>
      <vt:lpstr>Šta je ovo?</vt:lpstr>
      <vt:lpstr>Koja je korist za korisnika?</vt:lpstr>
      <vt:lpstr>Šta treba da urade sledeće?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dizajn sluzba</dc:creator>
  <cp:lastModifiedBy>Clive</cp:lastModifiedBy>
  <cp:revision>437</cp:revision>
  <dcterms:created xsi:type="dcterms:W3CDTF">2015-09-11T12:39:33Z</dcterms:created>
  <dcterms:modified xsi:type="dcterms:W3CDTF">2023-04-04T12:43:21Z</dcterms:modified>
</cp:coreProperties>
</file>